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294" r:id="rId4"/>
    <p:sldId id="281" r:id="rId5"/>
    <p:sldId id="295" r:id="rId6"/>
    <p:sldId id="282" r:id="rId7"/>
    <p:sldId id="280" r:id="rId8"/>
    <p:sldId id="285" r:id="rId9"/>
    <p:sldId id="284" r:id="rId10"/>
    <p:sldId id="296" r:id="rId11"/>
    <p:sldId id="297" r:id="rId12"/>
    <p:sldId id="257" r:id="rId13"/>
    <p:sldId id="271" r:id="rId14"/>
    <p:sldId id="315" r:id="rId15"/>
    <p:sldId id="270" r:id="rId16"/>
    <p:sldId id="298" r:id="rId17"/>
    <p:sldId id="299" r:id="rId18"/>
    <p:sldId id="269" r:id="rId19"/>
    <p:sldId id="268" r:id="rId20"/>
    <p:sldId id="267" r:id="rId21"/>
    <p:sldId id="316" r:id="rId22"/>
    <p:sldId id="276" r:id="rId23"/>
    <p:sldId id="263" r:id="rId24"/>
    <p:sldId id="317" r:id="rId25"/>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53" autoAdjust="0"/>
  </p:normalViewPr>
  <p:slideViewPr>
    <p:cSldViewPr>
      <p:cViewPr varScale="1">
        <p:scale>
          <a:sx n="53" d="100"/>
          <a:sy n="53" d="100"/>
        </p:scale>
        <p:origin x="119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3177" tIns="46589" rIns="93177" bIns="46589" rtlCol="0"/>
          <a:lstStyle>
            <a:lvl1pPr algn="r">
              <a:defRPr sz="1200"/>
            </a:lvl1pPr>
          </a:lstStyle>
          <a:p>
            <a:fld id="{F24EED10-2D42-41F5-9C11-FF904E6C3E27}" type="datetimeFigureOut">
              <a:rPr lang="en-US" smtClean="0"/>
              <a:pPr/>
              <a:t>1/26/2022</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3177" tIns="46589" rIns="93177" bIns="46589" rtlCol="0" anchor="b"/>
          <a:lstStyle>
            <a:lvl1pPr algn="r">
              <a:defRPr sz="1200"/>
            </a:lvl1pPr>
          </a:lstStyle>
          <a:p>
            <a:fld id="{81EF9C46-C1EE-433E-876F-D2201DF035F6}" type="slidenum">
              <a:rPr lang="en-US" smtClean="0"/>
              <a:pPr/>
              <a:t>‹#›</a:t>
            </a:fld>
            <a:endParaRPr lang="en-US"/>
          </a:p>
        </p:txBody>
      </p:sp>
    </p:spTree>
    <p:extLst>
      <p:ext uri="{BB962C8B-B14F-4D97-AF65-F5344CB8AC3E}">
        <p14:creationId xmlns:p14="http://schemas.microsoft.com/office/powerpoint/2010/main" val="223135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a:t>
            </a:fld>
            <a:endParaRPr lang="en-US"/>
          </a:p>
        </p:txBody>
      </p:sp>
    </p:spTree>
    <p:extLst>
      <p:ext uri="{BB962C8B-B14F-4D97-AF65-F5344CB8AC3E}">
        <p14:creationId xmlns:p14="http://schemas.microsoft.com/office/powerpoint/2010/main" val="218835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10</a:t>
            </a:fld>
            <a:endParaRPr lang="en-US"/>
          </a:p>
        </p:txBody>
      </p:sp>
    </p:spTree>
    <p:extLst>
      <p:ext uri="{BB962C8B-B14F-4D97-AF65-F5344CB8AC3E}">
        <p14:creationId xmlns:p14="http://schemas.microsoft.com/office/powerpoint/2010/main" val="60449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11</a:t>
            </a:fld>
            <a:endParaRPr lang="en-US"/>
          </a:p>
        </p:txBody>
      </p:sp>
    </p:spTree>
    <p:extLst>
      <p:ext uri="{BB962C8B-B14F-4D97-AF65-F5344CB8AC3E}">
        <p14:creationId xmlns:p14="http://schemas.microsoft.com/office/powerpoint/2010/main" val="374228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12</a:t>
            </a:fld>
            <a:endParaRPr lang="en-US"/>
          </a:p>
        </p:txBody>
      </p:sp>
    </p:spTree>
    <p:extLst>
      <p:ext uri="{BB962C8B-B14F-4D97-AF65-F5344CB8AC3E}">
        <p14:creationId xmlns:p14="http://schemas.microsoft.com/office/powerpoint/2010/main" val="23032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13</a:t>
            </a:fld>
            <a:endParaRPr lang="en-US"/>
          </a:p>
        </p:txBody>
      </p:sp>
    </p:spTree>
    <p:extLst>
      <p:ext uri="{BB962C8B-B14F-4D97-AF65-F5344CB8AC3E}">
        <p14:creationId xmlns:p14="http://schemas.microsoft.com/office/powerpoint/2010/main" val="318662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14</a:t>
            </a:fld>
            <a:endParaRPr lang="en-US"/>
          </a:p>
        </p:txBody>
      </p:sp>
    </p:spTree>
    <p:extLst>
      <p:ext uri="{BB962C8B-B14F-4D97-AF65-F5344CB8AC3E}">
        <p14:creationId xmlns:p14="http://schemas.microsoft.com/office/powerpoint/2010/main" val="324864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15</a:t>
            </a:fld>
            <a:endParaRPr lang="en-US"/>
          </a:p>
        </p:txBody>
      </p:sp>
    </p:spTree>
    <p:extLst>
      <p:ext uri="{BB962C8B-B14F-4D97-AF65-F5344CB8AC3E}">
        <p14:creationId xmlns:p14="http://schemas.microsoft.com/office/powerpoint/2010/main" val="136280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16</a:t>
            </a:fld>
            <a:endParaRPr lang="en-US"/>
          </a:p>
        </p:txBody>
      </p:sp>
    </p:spTree>
    <p:extLst>
      <p:ext uri="{BB962C8B-B14F-4D97-AF65-F5344CB8AC3E}">
        <p14:creationId xmlns:p14="http://schemas.microsoft.com/office/powerpoint/2010/main" val="398069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17</a:t>
            </a:fld>
            <a:endParaRPr lang="en-US"/>
          </a:p>
        </p:txBody>
      </p:sp>
    </p:spTree>
    <p:extLst>
      <p:ext uri="{BB962C8B-B14F-4D97-AF65-F5344CB8AC3E}">
        <p14:creationId xmlns:p14="http://schemas.microsoft.com/office/powerpoint/2010/main" val="338631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18</a:t>
            </a:fld>
            <a:endParaRPr lang="en-US"/>
          </a:p>
        </p:txBody>
      </p:sp>
    </p:spTree>
    <p:extLst>
      <p:ext uri="{BB962C8B-B14F-4D97-AF65-F5344CB8AC3E}">
        <p14:creationId xmlns:p14="http://schemas.microsoft.com/office/powerpoint/2010/main" val="3975558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19</a:t>
            </a:fld>
            <a:endParaRPr lang="en-US"/>
          </a:p>
        </p:txBody>
      </p:sp>
    </p:spTree>
    <p:extLst>
      <p:ext uri="{BB962C8B-B14F-4D97-AF65-F5344CB8AC3E}">
        <p14:creationId xmlns:p14="http://schemas.microsoft.com/office/powerpoint/2010/main" val="233954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2</a:t>
            </a:fld>
            <a:endParaRPr lang="en-US"/>
          </a:p>
        </p:txBody>
      </p:sp>
    </p:spTree>
    <p:extLst>
      <p:ext uri="{BB962C8B-B14F-4D97-AF65-F5344CB8AC3E}">
        <p14:creationId xmlns:p14="http://schemas.microsoft.com/office/powerpoint/2010/main" val="294754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20</a:t>
            </a:fld>
            <a:endParaRPr lang="en-US"/>
          </a:p>
        </p:txBody>
      </p:sp>
    </p:spTree>
    <p:extLst>
      <p:ext uri="{BB962C8B-B14F-4D97-AF65-F5344CB8AC3E}">
        <p14:creationId xmlns:p14="http://schemas.microsoft.com/office/powerpoint/2010/main" val="61781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21</a:t>
            </a:fld>
            <a:endParaRPr lang="en-US"/>
          </a:p>
        </p:txBody>
      </p:sp>
    </p:spTree>
    <p:extLst>
      <p:ext uri="{BB962C8B-B14F-4D97-AF65-F5344CB8AC3E}">
        <p14:creationId xmlns:p14="http://schemas.microsoft.com/office/powerpoint/2010/main" val="1812247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22</a:t>
            </a:fld>
            <a:endParaRPr lang="en-US"/>
          </a:p>
        </p:txBody>
      </p:sp>
    </p:spTree>
    <p:extLst>
      <p:ext uri="{BB962C8B-B14F-4D97-AF65-F5344CB8AC3E}">
        <p14:creationId xmlns:p14="http://schemas.microsoft.com/office/powerpoint/2010/main" val="1024166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23</a:t>
            </a:fld>
            <a:endParaRPr lang="en-US"/>
          </a:p>
        </p:txBody>
      </p:sp>
    </p:spTree>
    <p:extLst>
      <p:ext uri="{BB962C8B-B14F-4D97-AF65-F5344CB8AC3E}">
        <p14:creationId xmlns:p14="http://schemas.microsoft.com/office/powerpoint/2010/main" val="61697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24</a:t>
            </a:fld>
            <a:endParaRPr lang="en-US"/>
          </a:p>
        </p:txBody>
      </p:sp>
    </p:spTree>
    <p:extLst>
      <p:ext uri="{BB962C8B-B14F-4D97-AF65-F5344CB8AC3E}">
        <p14:creationId xmlns:p14="http://schemas.microsoft.com/office/powerpoint/2010/main" val="61697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3</a:t>
            </a:fld>
            <a:endParaRPr lang="en-US"/>
          </a:p>
        </p:txBody>
      </p:sp>
    </p:spTree>
    <p:extLst>
      <p:ext uri="{BB962C8B-B14F-4D97-AF65-F5344CB8AC3E}">
        <p14:creationId xmlns:p14="http://schemas.microsoft.com/office/powerpoint/2010/main" val="344253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4</a:t>
            </a:fld>
            <a:endParaRPr lang="en-US"/>
          </a:p>
        </p:txBody>
      </p:sp>
    </p:spTree>
    <p:extLst>
      <p:ext uri="{BB962C8B-B14F-4D97-AF65-F5344CB8AC3E}">
        <p14:creationId xmlns:p14="http://schemas.microsoft.com/office/powerpoint/2010/main" val="74356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5</a:t>
            </a:fld>
            <a:endParaRPr lang="en-US"/>
          </a:p>
        </p:txBody>
      </p:sp>
    </p:spTree>
    <p:extLst>
      <p:ext uri="{BB962C8B-B14F-4D97-AF65-F5344CB8AC3E}">
        <p14:creationId xmlns:p14="http://schemas.microsoft.com/office/powerpoint/2010/main" val="9848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6</a:t>
            </a:fld>
            <a:endParaRPr lang="en-US"/>
          </a:p>
        </p:txBody>
      </p:sp>
    </p:spTree>
    <p:extLst>
      <p:ext uri="{BB962C8B-B14F-4D97-AF65-F5344CB8AC3E}">
        <p14:creationId xmlns:p14="http://schemas.microsoft.com/office/powerpoint/2010/main" val="388494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7</a:t>
            </a:fld>
            <a:endParaRPr lang="en-US"/>
          </a:p>
        </p:txBody>
      </p:sp>
    </p:spTree>
    <p:extLst>
      <p:ext uri="{BB962C8B-B14F-4D97-AF65-F5344CB8AC3E}">
        <p14:creationId xmlns:p14="http://schemas.microsoft.com/office/powerpoint/2010/main" val="223024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8</a:t>
            </a:fld>
            <a:endParaRPr lang="en-US"/>
          </a:p>
        </p:txBody>
      </p:sp>
    </p:spTree>
    <p:extLst>
      <p:ext uri="{BB962C8B-B14F-4D97-AF65-F5344CB8AC3E}">
        <p14:creationId xmlns:p14="http://schemas.microsoft.com/office/powerpoint/2010/main" val="247383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F9C46-C1EE-433E-876F-D2201DF035F6}" type="slidenum">
              <a:rPr lang="en-US" smtClean="0"/>
              <a:pPr/>
              <a:t>9</a:t>
            </a:fld>
            <a:endParaRPr lang="en-US"/>
          </a:p>
        </p:txBody>
      </p:sp>
    </p:spTree>
    <p:extLst>
      <p:ext uri="{BB962C8B-B14F-4D97-AF65-F5344CB8AC3E}">
        <p14:creationId xmlns:p14="http://schemas.microsoft.com/office/powerpoint/2010/main" val="134872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9DEF53-06B9-440E-A629-1D10D15075F8}"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311F1-534D-4E05-8061-4DAD05081526}"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574E2-0627-48E1-841B-D688D599665C}"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BBBD9-DF42-4878-8C9B-B56AEFAFFC61}"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678B-DA40-4575-91F6-F0EB19C43282}"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5A2B03-7362-4D29-936F-0E023CC6BD0E}" type="datetime1">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AF2F08-99FB-4B0C-877A-0FB9A2753E07}" type="datetime1">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6EDD4-E357-4DBF-A7FA-EA6275B6A83A}" type="datetime1">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36FA1-4248-4B70-A563-CC1BE6CFA511}" type="datetime1">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BA62F-D4B4-4346-9A7A-2CBC83428D78}" type="datetime1">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3B374-A5C0-4D27-A04E-22953A83FCB3}" type="datetime1">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B2802-B7BF-4608-A005-97781AD693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25FD8-EAC5-44EB-A8F5-E5E9B7C4709B}" type="datetime1">
              <a:rPr lang="en-US" smtClean="0"/>
              <a:pPr/>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B2802-B7BF-4608-A005-97781AD693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artweb.ks.gov/docs/default-source/accounts-payable---reports/using-the-ks_ap_outstanding_travel-job-aid-7-22-14.doc?sfvrsn=4" TargetMode="External"/><Relationship Id="rId3" Type="http://schemas.openxmlformats.org/officeDocument/2006/relationships/image" Target="../media/image1.png"/><Relationship Id="rId7" Type="http://schemas.openxmlformats.org/officeDocument/2006/relationships/hyperlink" Target="http://smartweb.ks.gov/docs/default-source/accounts-payable---reports/using-the-ks_acct_register-report---11-18-13.pdf?sfvrsn=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artweb.ks.gov/docs/default-source/accounts-payable---reports/using-the-ks_ap_outstanding_checks-query.pdf?sfvrsn=4" TargetMode="External"/><Relationship Id="rId5" Type="http://schemas.openxmlformats.org/officeDocument/2006/relationships/hyperlink" Target="http://smartweb.ks.gov/docs/default-source/accounts-payable---reports/using-the-ks_ap_kdor_ext_chk_to_escheat-query.pdf?sfvrsn=4" TargetMode="External"/><Relationship Id="rId4" Type="http://schemas.openxmlformats.org/officeDocument/2006/relationships/hyperlink" Target="http://smartweb.ks.gov/docs/default-source/accounts-payable---reports/using-the-ks_ap_pyr_ext_chk_to_escheat-query.pdf?sfvrsn=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kansasstatetreasurer.com/" TargetMode="External"/><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admin.ks.gov/resources/document-cent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admin.ks.gov/docs/default-source/cfo/policy-manual-11-000/11965_final-5-12-14me.doc?sfvrsn=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smartweb.ks.gov/announcements/impt-announce/general-system-news" TargetMode="External"/><Relationship Id="rId4" Type="http://schemas.openxmlformats.org/officeDocument/2006/relationships/hyperlink" Target="https://smartweb.ks.gov/training/accounts-payable/ap-repor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martweb.ks.gov/"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martweb.ks.gov/docs/default-source/accounts-payable---reports/using-the-ks_ap_pyr_ext_escheated_chk-query.pdf?sfvrsn=4" TargetMode="External"/><Relationship Id="rId7" Type="http://schemas.openxmlformats.org/officeDocument/2006/relationships/hyperlink" Target="http://smartweb.ks.gov/docs/default-source/accounts-payable---reports/using-the-ks_ap_escheated_checks-job-aid-7-23-14.doc?sfvrsn=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artweb.ks.gov/docs/default-source/accounts-payable---reports/using-the-ks_acct_register_escheatment-report---11-18-13.pdf?sfvrsn=8" TargetMode="External"/><Relationship Id="rId5" Type="http://schemas.openxmlformats.org/officeDocument/2006/relationships/hyperlink" Target="http://smartweb.ks.gov/docs/default-source/accounts-payable---reports/using-the-ks_ap_kdor_ext_escheated_chk-query.pdf?sfvrsn=4" TargetMode="External"/><Relationship Id="rId4" Type="http://schemas.openxmlformats.org/officeDocument/2006/relationships/hyperlink" Target="http://smartweb.ks.gov/docs/default-source/accounts-payable---reports/using-the-ks_ap_stars_ext_escheated_chk-query.pdf?sfvrsn=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endParaRPr lang="en-US" dirty="0"/>
          </a:p>
        </p:txBody>
      </p:sp>
      <p:sp>
        <p:nvSpPr>
          <p:cNvPr id="3" name="Subtitle 2"/>
          <p:cNvSpPr>
            <a:spLocks noGrp="1"/>
          </p:cNvSpPr>
          <p:nvPr>
            <p:ph type="subTitle" idx="1"/>
          </p:nvPr>
        </p:nvSpPr>
        <p:spPr>
          <a:xfrm>
            <a:off x="1371600" y="2590800"/>
            <a:ext cx="6400800" cy="3048000"/>
          </a:xfrm>
        </p:spPr>
        <p:txBody>
          <a:bodyPr>
            <a:normAutofit fontScale="85000" lnSpcReduction="20000"/>
          </a:bodyPr>
          <a:lstStyle/>
          <a:p>
            <a:r>
              <a:rPr lang="en-US" sz="5200" b="1" dirty="0"/>
              <a:t>Escheatment</a:t>
            </a:r>
          </a:p>
          <a:p>
            <a:r>
              <a:rPr lang="en-US" sz="5200" b="1" dirty="0"/>
              <a:t>&amp;</a:t>
            </a:r>
          </a:p>
          <a:p>
            <a:r>
              <a:rPr lang="en-US" sz="5200" b="1" dirty="0"/>
              <a:t>Month End Checklists</a:t>
            </a:r>
          </a:p>
          <a:p>
            <a:endParaRPr lang="en-US" dirty="0"/>
          </a:p>
          <a:p>
            <a:r>
              <a:rPr lang="en-US" dirty="0"/>
              <a:t>  </a:t>
            </a:r>
          </a:p>
        </p:txBody>
      </p:sp>
      <p:sp>
        <p:nvSpPr>
          <p:cNvPr id="4" name="Slide Number Placeholder 3"/>
          <p:cNvSpPr>
            <a:spLocks noGrp="1"/>
          </p:cNvSpPr>
          <p:nvPr>
            <p:ph type="sldNum" sz="quarter" idx="12"/>
          </p:nvPr>
        </p:nvSpPr>
        <p:spPr/>
        <p:txBody>
          <a:bodyPr/>
          <a:lstStyle/>
          <a:p>
            <a:fld id="{546B2802-B7BF-4608-A005-97781AD693BA}" type="slidenum">
              <a:rPr lang="en-US" smtClean="0"/>
              <a:pPr/>
              <a:t>1</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600200" y="304800"/>
            <a:ext cx="5829300" cy="13049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10</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953000"/>
          </a:xfrm>
        </p:spPr>
        <p:txBody>
          <a:bodyPr>
            <a:normAutofit fontScale="70000" lnSpcReduction="20000"/>
          </a:bodyPr>
          <a:lstStyle/>
          <a:p>
            <a:pPr marL="0" indent="0">
              <a:buNone/>
            </a:pPr>
            <a:r>
              <a:rPr lang="en-US" sz="4000" dirty="0"/>
              <a:t>What can agencies do to be ready for escheatment?</a:t>
            </a:r>
          </a:p>
          <a:p>
            <a:pPr marL="0" indent="0">
              <a:buNone/>
            </a:pPr>
            <a:endParaRPr lang="en-US" dirty="0"/>
          </a:p>
          <a:p>
            <a:pPr marL="0" indent="0">
              <a:buNone/>
            </a:pPr>
            <a:r>
              <a:rPr lang="en-US" dirty="0"/>
              <a:t>All agencies are expected to review outstanding checks and take the necessary action prior to the date scheduled for escheatment.</a:t>
            </a:r>
          </a:p>
          <a:p>
            <a:pPr marL="0" indent="0">
              <a:buNone/>
            </a:pPr>
            <a:endParaRPr lang="en-US" dirty="0"/>
          </a:p>
          <a:p>
            <a:pPr marL="0" indent="0">
              <a:buNone/>
            </a:pPr>
            <a:r>
              <a:rPr lang="en-US" dirty="0"/>
              <a:t>Job aids have been developed to assist agencies with using queries and reports to identify outstanding checks. All of these job aids can be found on the SMART Web website &gt; Training &gt; Accounts Payable &gt; AP Reports page.</a:t>
            </a:r>
          </a:p>
          <a:p>
            <a:pPr marL="0" indent="0">
              <a:buNone/>
            </a:pPr>
            <a:endParaRPr lang="en-US" sz="2300" dirty="0"/>
          </a:p>
          <a:p>
            <a:pPr lvl="0"/>
            <a:r>
              <a:rPr lang="en-US" sz="2600" u="sng" dirty="0">
                <a:hlinkClick r:id="rId4" tooltip="Click this link to open the 'Using the KS_AP_PYR_EXT_CHK_TO_ESCHEAT Query' Job Aid."/>
              </a:rPr>
              <a:t>Using the KS_AP_PYR_EXT_CHK_TO_ESCHEAT Query</a:t>
            </a:r>
            <a:r>
              <a:rPr lang="en-US" sz="2600" dirty="0"/>
              <a:t> (to identify Payroll checks)</a:t>
            </a:r>
          </a:p>
          <a:p>
            <a:pPr lvl="0"/>
            <a:r>
              <a:rPr lang="en-US" sz="2600" u="sng" dirty="0">
                <a:hlinkClick r:id="rId5" tooltip="Click this link to open the 'Using the KS_AP_KDOR_EXT_CHK_TO_ESCHEAT Query'"/>
              </a:rPr>
              <a:t>Using the KS_AP_KDOR_EXT_CHK_TO_ESCHEAT Query</a:t>
            </a:r>
            <a:r>
              <a:rPr lang="en-US" sz="2600" dirty="0"/>
              <a:t> (for use by KDOR)</a:t>
            </a:r>
          </a:p>
          <a:p>
            <a:pPr lvl="0"/>
            <a:r>
              <a:rPr lang="en-US" sz="2600" u="sng" dirty="0">
                <a:hlinkClick r:id="rId6" tooltip="Click this link to open the 'Using the KS_AP_OUTSTANDING_CHECKS Query' Job Aid"/>
              </a:rPr>
              <a:t>Using the KS_AP_OUTSTANDING_CHECKS Query</a:t>
            </a:r>
            <a:r>
              <a:rPr lang="en-US" sz="2600" dirty="0"/>
              <a:t> </a:t>
            </a:r>
          </a:p>
          <a:p>
            <a:pPr lvl="0"/>
            <a:r>
              <a:rPr lang="en-US" sz="2600" u="sng" dirty="0">
                <a:hlinkClick r:id="rId7" tooltip="Click this link to open the 'Using the KS_ACCT_REGISTER Report' Job Aid "/>
              </a:rPr>
              <a:t>Using the KS_ACCT_REGISTER Report</a:t>
            </a:r>
            <a:r>
              <a:rPr lang="en-US" sz="2600" dirty="0"/>
              <a:t> </a:t>
            </a:r>
          </a:p>
          <a:p>
            <a:pPr lvl="0"/>
            <a:r>
              <a:rPr lang="en-US" sz="2600" u="sng" dirty="0">
                <a:hlinkClick r:id="rId8"/>
              </a:rPr>
              <a:t>Using the KS_AP_OUTSTANDING_TRAVEL-Job Aid 7-22-14</a:t>
            </a:r>
            <a:r>
              <a:rPr lang="en-US" sz="2600" dirty="0"/>
              <a:t> (to identify travel and expense checks)</a:t>
            </a:r>
          </a:p>
          <a:p>
            <a:endParaRPr lang="en-US" dirty="0"/>
          </a:p>
          <a:p>
            <a:endParaRPr lang="en-US" dirty="0"/>
          </a:p>
        </p:txBody>
      </p:sp>
    </p:spTree>
    <p:extLst>
      <p:ext uri="{BB962C8B-B14F-4D97-AF65-F5344CB8AC3E}">
        <p14:creationId xmlns:p14="http://schemas.microsoft.com/office/powerpoint/2010/main" val="155298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11</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
        <p:nvSpPr>
          <p:cNvPr id="3" name="Content Placeholder 2"/>
          <p:cNvSpPr>
            <a:spLocks noGrp="1"/>
          </p:cNvSpPr>
          <p:nvPr>
            <p:ph idx="1"/>
          </p:nvPr>
        </p:nvSpPr>
        <p:spPr/>
        <p:txBody>
          <a:bodyPr>
            <a:normAutofit fontScale="70000" lnSpcReduction="20000"/>
          </a:bodyPr>
          <a:lstStyle/>
          <a:p>
            <a:pPr marL="0" indent="0">
              <a:buNone/>
            </a:pPr>
            <a:r>
              <a:rPr lang="en-US" sz="4000" dirty="0"/>
              <a:t>Agencies generally have </a:t>
            </a:r>
            <a:r>
              <a:rPr lang="en-US" sz="4000" u="sng" dirty="0"/>
              <a:t>three</a:t>
            </a:r>
            <a:r>
              <a:rPr lang="en-US" sz="4000" dirty="0"/>
              <a:t> options for handling an outstanding check:</a:t>
            </a:r>
          </a:p>
          <a:p>
            <a:pPr marL="0" indent="0">
              <a:buNone/>
            </a:pPr>
            <a:endParaRPr lang="en-US" dirty="0"/>
          </a:p>
          <a:p>
            <a:pPr marL="514350" indent="-514350">
              <a:buFont typeface="Arial" pitchFamily="34" charset="0"/>
              <a:buAutoNum type="arabicParenR"/>
            </a:pPr>
            <a:r>
              <a:rPr lang="en-US" dirty="0"/>
              <a:t>Do nothing – if it has been determined the payment is due to the vendor/employee and the payment remains outstanding, the check will be escheated and transferred to unclaimed property</a:t>
            </a:r>
          </a:p>
          <a:p>
            <a:pPr marL="514350" indent="-514350">
              <a:buFont typeface="Arial" pitchFamily="34" charset="0"/>
              <a:buAutoNum type="arabicParenR"/>
            </a:pPr>
            <a:endParaRPr lang="en-US" dirty="0"/>
          </a:p>
          <a:p>
            <a:pPr marL="514350" lvl="0" indent="-514350">
              <a:buAutoNum type="arabicParenR"/>
            </a:pPr>
            <a:r>
              <a:rPr lang="en-US" dirty="0"/>
              <a:t>Cancel – if it has been determined the payment is not due to the vendor/employee, the agency is responsible for canceling the payment</a:t>
            </a:r>
          </a:p>
          <a:p>
            <a:pPr marL="514350" lvl="0" indent="-514350">
              <a:buAutoNum type="arabicParenR"/>
            </a:pPr>
            <a:endParaRPr lang="en-US" dirty="0"/>
          </a:p>
          <a:p>
            <a:pPr marL="514350" lvl="0" indent="-514350">
              <a:buAutoNum type="arabicParenR"/>
            </a:pPr>
            <a:r>
              <a:rPr lang="en-US" dirty="0"/>
              <a:t>Reissue – if it has been determined the payment was lost, the agency may request the payment be reissued</a:t>
            </a:r>
          </a:p>
          <a:p>
            <a:pPr marL="514350" lvl="0" indent="-514350">
              <a:buAutoNum type="arabicParenR"/>
            </a:pPr>
            <a:endParaRPr lang="en-US" dirty="0"/>
          </a:p>
        </p:txBody>
      </p:sp>
    </p:spTree>
    <p:extLst>
      <p:ext uri="{BB962C8B-B14F-4D97-AF65-F5344CB8AC3E}">
        <p14:creationId xmlns:p14="http://schemas.microsoft.com/office/powerpoint/2010/main" val="343471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0" indent="0">
              <a:buNone/>
            </a:pPr>
            <a:r>
              <a:rPr lang="en-US" sz="3000" b="1" dirty="0"/>
              <a:t>Exceptions</a:t>
            </a:r>
            <a:r>
              <a:rPr lang="en-US" sz="3000" dirty="0"/>
              <a:t> – The follow types of checks will not be escheated:</a:t>
            </a:r>
          </a:p>
          <a:p>
            <a:r>
              <a:rPr lang="en-US" sz="3000" dirty="0"/>
              <a:t>travel and expense checks </a:t>
            </a:r>
          </a:p>
          <a:p>
            <a:r>
              <a:rPr lang="en-US" sz="3000" dirty="0"/>
              <a:t>checks from funds exempted from escheatment by statute (only 6 agencies have these funds)</a:t>
            </a:r>
          </a:p>
          <a:p>
            <a:pPr marL="0" indent="0">
              <a:buNone/>
            </a:pPr>
            <a:endParaRPr lang="en-US" sz="2600" dirty="0"/>
          </a:p>
          <a:p>
            <a:pPr marL="0" indent="0">
              <a:buNone/>
            </a:pPr>
            <a:r>
              <a:rPr lang="en-US" sz="2600" dirty="0"/>
              <a:t>Agencies have </a:t>
            </a:r>
            <a:r>
              <a:rPr lang="en-US" sz="2600" u="sng" dirty="0"/>
              <a:t>two</a:t>
            </a:r>
            <a:r>
              <a:rPr lang="en-US" sz="2600" dirty="0"/>
              <a:t> options for handling these outstanding checks:</a:t>
            </a:r>
          </a:p>
          <a:p>
            <a:pPr marL="0" indent="0">
              <a:buNone/>
            </a:pPr>
            <a:endParaRPr lang="en-US" sz="2600" dirty="0"/>
          </a:p>
          <a:p>
            <a:pPr marL="457200" lvl="0" indent="-457200">
              <a:buAutoNum type="arabicParenR"/>
            </a:pPr>
            <a:r>
              <a:rPr lang="en-US" sz="2600" dirty="0"/>
              <a:t>Cancel – if it has been determined the payment is not due to the vendor/employee, the agency is responsible for initiating the cancellation of the payment</a:t>
            </a:r>
          </a:p>
          <a:p>
            <a:pPr marL="457200" lvl="0" indent="-457200">
              <a:buAutoNum type="arabicParenR"/>
            </a:pPr>
            <a:endParaRPr lang="en-US" sz="2600" dirty="0"/>
          </a:p>
          <a:p>
            <a:pPr marL="457200" indent="-457200">
              <a:buFont typeface="Arial" pitchFamily="34" charset="0"/>
              <a:buAutoNum type="arabicParenR"/>
            </a:pPr>
            <a:r>
              <a:rPr lang="en-US" sz="2600" dirty="0"/>
              <a:t>Reissue – if it has been determined the payment was lost, the agency may request the payment be reissued</a:t>
            </a:r>
          </a:p>
          <a:p>
            <a:pPr marL="457200" indent="-457200">
              <a:buFont typeface="Arial" pitchFamily="34" charset="0"/>
              <a:buAutoNum type="arabicParenR"/>
            </a:pPr>
            <a:endParaRPr lang="en-US" sz="2600" dirty="0"/>
          </a:p>
          <a:p>
            <a:pPr marL="0" indent="0">
              <a:buNone/>
            </a:pPr>
            <a:r>
              <a:rPr lang="en-US" sz="2600" dirty="0"/>
              <a:t>The appropriate action needs to be taken prior to the scheduled escheatment date, based on the check issue date.</a:t>
            </a:r>
          </a:p>
          <a:p>
            <a:pPr marL="457200" lvl="0" indent="-457200">
              <a:buAutoNum type="arabicParenR"/>
            </a:pPr>
            <a:endParaRPr lang="en-US" sz="2400" dirty="0"/>
          </a:p>
          <a:p>
            <a:pPr algn="ctr">
              <a:buNone/>
            </a:pPr>
            <a:endParaRPr lang="en-US" sz="24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12</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800" dirty="0"/>
              <a:t>For checks that have been escheated…..</a:t>
            </a:r>
            <a:endParaRPr lang="en-US" sz="1400" dirty="0"/>
          </a:p>
          <a:p>
            <a:pPr marL="0" indent="0">
              <a:buNone/>
            </a:pPr>
            <a:r>
              <a:rPr lang="en-US" sz="2000" dirty="0"/>
              <a:t>Payees/claimants are able to search for unclaimed property at </a:t>
            </a:r>
            <a:r>
              <a:rPr lang="en-US" sz="2000" u="sng" dirty="0">
                <a:hlinkClick r:id="rId3"/>
              </a:rPr>
              <a:t>www.kansasstatetreasurer.com</a:t>
            </a:r>
            <a:endParaRPr lang="en-US" sz="2000" dirty="0"/>
          </a:p>
          <a:p>
            <a:pPr marL="0" indent="0">
              <a:buNone/>
            </a:pPr>
            <a:r>
              <a:rPr lang="en-US" sz="1800" dirty="0"/>
              <a:t> </a:t>
            </a:r>
          </a:p>
          <a:p>
            <a:pPr marL="0" indent="0">
              <a:buNone/>
            </a:pPr>
            <a:r>
              <a:rPr lang="en-US" sz="2000" dirty="0"/>
              <a:t>Enter last name &amp; first name to search or select the Unclaimed Property link to find more information.</a:t>
            </a:r>
          </a:p>
          <a:p>
            <a:pPr marL="0" indent="0">
              <a:buNone/>
            </a:pPr>
            <a:r>
              <a:rPr lang="en-US" sz="2800" dirty="0"/>
              <a:t> </a:t>
            </a:r>
          </a:p>
          <a:p>
            <a:pPr algn="ctr">
              <a:buNone/>
            </a:pPr>
            <a:endParaRPr lang="en-US" sz="26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13</a:t>
            </a:fld>
            <a:endParaRPr lang="en-US"/>
          </a:p>
        </p:txBody>
      </p:sp>
      <p:pic>
        <p:nvPicPr>
          <p:cNvPr id="5" name="Picture 2"/>
          <p:cNvPicPr>
            <a:picLocks noChangeAspect="1" noChangeArrowheads="1"/>
          </p:cNvPicPr>
          <p:nvPr/>
        </p:nvPicPr>
        <p:blipFill>
          <a:blip r:embed="rId4" cstate="print"/>
          <a:srcRect/>
          <a:stretch>
            <a:fillRect/>
          </a:stretch>
        </p:blipFill>
        <p:spPr bwMode="auto">
          <a:xfrm>
            <a:off x="1600200" y="228600"/>
            <a:ext cx="5829300" cy="1304925"/>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473" y="3733800"/>
            <a:ext cx="6172200" cy="272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7623" y="4724400"/>
            <a:ext cx="19939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909" y="4294188"/>
            <a:ext cx="20732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533525"/>
            <a:ext cx="5410200" cy="4525963"/>
          </a:xfrm>
        </p:spPr>
        <p:txBody>
          <a:bodyPr>
            <a:normAutofit/>
          </a:bodyPr>
          <a:lstStyle/>
          <a:p>
            <a:pPr marL="0" indent="0">
              <a:buNone/>
            </a:pPr>
            <a:endParaRPr lang="en-US" sz="2400" dirty="0"/>
          </a:p>
          <a:p>
            <a:pPr marL="0" indent="0">
              <a:buNone/>
            </a:pPr>
            <a:r>
              <a:rPr lang="en-US" sz="2400" dirty="0"/>
              <a:t>Agencies  should be aware…..</a:t>
            </a:r>
          </a:p>
          <a:p>
            <a:pPr marL="0" indent="0">
              <a:buNone/>
            </a:pPr>
            <a:endParaRPr lang="en-US" sz="2400" dirty="0"/>
          </a:p>
          <a:p>
            <a:pPr marL="0" indent="0">
              <a:buNone/>
            </a:pPr>
            <a:r>
              <a:rPr lang="en-US" sz="2400" dirty="0"/>
              <a:t>If a payee/claimant has identified unclaimed property, your agency may receive a call asking for more details about the check.</a:t>
            </a:r>
          </a:p>
          <a:p>
            <a:pPr marL="0" indent="0">
              <a:buNone/>
            </a:pPr>
            <a:endParaRPr lang="en-US" sz="24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14</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4099" name="Picture 3" descr="C:\Users\nhaufler\AppData\Local\Microsoft\Windows\Temporary Internet Files\Content.IE5\D5EDG4CE\MC9000787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835726"/>
            <a:ext cx="2243666"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8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1600" dirty="0"/>
              <a:t>If you receive a call from a payee/claimant and the only information they can provide to you is check number – provided the check is a SMART check, go to Accounts Payable &gt; Review Accounts Payable Info &gt; Payment to get to the Payment Inquiry page.</a:t>
            </a:r>
          </a:p>
          <a:p>
            <a:endParaRPr lang="en-US" sz="24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15</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444" y="2438400"/>
            <a:ext cx="4928755" cy="38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263" y="3838575"/>
            <a:ext cx="5921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
          <p:cNvSpPr txBox="1">
            <a:spLocks noChangeArrowheads="1"/>
          </p:cNvSpPr>
          <p:nvPr/>
        </p:nvSpPr>
        <p:spPr bwMode="auto">
          <a:xfrm>
            <a:off x="5122283" y="4876800"/>
            <a:ext cx="235458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Enter 10 digit check number in Reference field, then click Search</a:t>
            </a:r>
          </a:p>
        </p:txBody>
      </p:sp>
      <p:sp>
        <p:nvSpPr>
          <p:cNvPr id="12" name="Text Box 2"/>
          <p:cNvSpPr txBox="1">
            <a:spLocks noChangeArrowheads="1"/>
          </p:cNvSpPr>
          <p:nvPr/>
        </p:nvSpPr>
        <p:spPr bwMode="auto">
          <a:xfrm>
            <a:off x="3204729" y="3320761"/>
            <a:ext cx="3228975" cy="923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Use the magnifying glass to select the correct values</a:t>
            </a:r>
          </a:p>
          <a:p>
            <a:pPr marL="0" marR="0">
              <a:lnSpc>
                <a:spcPct val="115000"/>
              </a:lnSpc>
              <a:spcBef>
                <a:spcPts val="0"/>
              </a:spcBef>
              <a:spcAft>
                <a:spcPts val="1000"/>
              </a:spcAft>
            </a:pPr>
            <a:r>
              <a:rPr lang="en-US" sz="1100" dirty="0">
                <a:effectLst/>
                <a:latin typeface="Calibri"/>
                <a:ea typeface="Calibri"/>
                <a:cs typeface="Times New Roman"/>
              </a:rPr>
              <a:t>Bank Code = KSBNK</a:t>
            </a:r>
          </a:p>
          <a:p>
            <a:pPr marL="0" marR="0">
              <a:lnSpc>
                <a:spcPct val="115000"/>
              </a:lnSpc>
              <a:spcBef>
                <a:spcPts val="0"/>
              </a:spcBef>
              <a:spcAft>
                <a:spcPts val="1000"/>
              </a:spcAft>
            </a:pPr>
            <a:r>
              <a:rPr lang="en-US" sz="1100" dirty="0">
                <a:effectLst/>
                <a:latin typeface="Calibri"/>
                <a:ea typeface="Calibri"/>
                <a:cs typeface="Times New Roman"/>
              </a:rPr>
              <a:t>Bank Account = MAIN</a:t>
            </a:r>
          </a:p>
        </p:txBody>
      </p:sp>
      <p:cxnSp>
        <p:nvCxnSpPr>
          <p:cNvPr id="13" name="Straight Arrow Connector 12"/>
          <p:cNvCxnSpPr/>
          <p:nvPr/>
        </p:nvCxnSpPr>
        <p:spPr>
          <a:xfrm flipH="1" flipV="1">
            <a:off x="3055358" y="4486216"/>
            <a:ext cx="2066925" cy="60896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331583" y="5117955"/>
            <a:ext cx="1790700" cy="82931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400" dirty="0"/>
          </a:p>
          <a:p>
            <a:pPr marL="0" indent="0">
              <a:buNone/>
            </a:pPr>
            <a:r>
              <a:rPr lang="en-US" sz="2400" dirty="0"/>
              <a:t>Payment Status will confirm the check has been escheated. By selecting the Payment Reference ID link you will find the Voucher ID to further research any question the claimant has regarding the payment.</a:t>
            </a:r>
          </a:p>
          <a:p>
            <a:endParaRPr lang="en-US" sz="24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16</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86200"/>
            <a:ext cx="763459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17457"/>
            <a:ext cx="11223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953000"/>
            <a:ext cx="685800" cy="8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14800"/>
            <a:ext cx="18526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58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1900" dirty="0"/>
              <a:t>Checks dated January 1, 1996 through June 30, 2008</a:t>
            </a:r>
          </a:p>
          <a:p>
            <a:pPr marL="0" indent="0">
              <a:buNone/>
            </a:pPr>
            <a:endParaRPr lang="en-US" sz="1900" dirty="0"/>
          </a:p>
          <a:p>
            <a:r>
              <a:rPr lang="en-US" sz="1900" dirty="0"/>
              <a:t>See </a:t>
            </a:r>
            <a:r>
              <a:rPr lang="en-US" sz="1900" b="1" dirty="0"/>
              <a:t>PM 11,965 </a:t>
            </a:r>
            <a:r>
              <a:rPr lang="en-US" sz="1900" dirty="0"/>
              <a:t>– </a:t>
            </a:r>
            <a:r>
              <a:rPr lang="en-US" sz="1900" b="1" dirty="0"/>
              <a:t>Payment of Previously Outlawed Warrants </a:t>
            </a:r>
            <a:r>
              <a:rPr lang="en-US" sz="1900" dirty="0"/>
              <a:t>for more detail.</a:t>
            </a:r>
          </a:p>
          <a:p>
            <a:pPr marL="0" indent="0">
              <a:buNone/>
            </a:pPr>
            <a:endParaRPr lang="en-US" sz="2400" dirty="0"/>
          </a:p>
          <a:p>
            <a:pPr>
              <a:buFont typeface="Courier New" panose="02070309020205020404" pitchFamily="49" charset="0"/>
              <a:buChar char="o"/>
            </a:pPr>
            <a:r>
              <a:rPr lang="en-US" sz="2400" dirty="0"/>
              <a:t>If the agency is presented with a check dated between January 1, 1996 and June 30, 2008, agency shall provide Form AR-95 – </a:t>
            </a:r>
            <a:r>
              <a:rPr lang="en-US" sz="2400" dirty="0">
                <a:hlinkClick r:id="rId3"/>
              </a:rPr>
              <a:t>Escheated Check Claim - Validation Form</a:t>
            </a:r>
            <a:r>
              <a:rPr lang="en-US" sz="2400" dirty="0"/>
              <a:t> to claimant.</a:t>
            </a:r>
          </a:p>
          <a:p>
            <a:pPr>
              <a:buFont typeface="Courier New" panose="02070309020205020404" pitchFamily="49" charset="0"/>
              <a:buChar char="o"/>
            </a:pPr>
            <a:r>
              <a:rPr lang="en-US" sz="2400" dirty="0"/>
              <a:t>Claimant shall submit completed form to OSM for validation.</a:t>
            </a:r>
          </a:p>
          <a:p>
            <a:pPr>
              <a:buFont typeface="Courier New" panose="02070309020205020404" pitchFamily="49" charset="0"/>
              <a:buChar char="o"/>
            </a:pPr>
            <a:r>
              <a:rPr lang="en-US" sz="2400" dirty="0"/>
              <a:t>OSM will notify agency and/or claimant of the validity of the claim.</a:t>
            </a:r>
          </a:p>
          <a:p>
            <a:pPr>
              <a:buFont typeface="Courier New" panose="02070309020205020404" pitchFamily="49" charset="0"/>
              <a:buChar char="o"/>
            </a:pPr>
            <a:r>
              <a:rPr lang="en-US" sz="2400" dirty="0"/>
              <a:t>A valid claim will be transferred to unclaimed property.</a:t>
            </a:r>
          </a:p>
          <a:p>
            <a:pPr>
              <a:buFont typeface="Courier New" panose="02070309020205020404" pitchFamily="49" charset="0"/>
              <a:buChar char="o"/>
            </a:pPr>
            <a:r>
              <a:rPr lang="en-US" sz="2400" dirty="0"/>
              <a:t>Claimant shall contact the Unclaimed Property Division (see page 13).</a:t>
            </a:r>
          </a:p>
          <a:p>
            <a:pPr marL="0" indent="0">
              <a:buNone/>
            </a:pPr>
            <a:endParaRPr lang="en-US" sz="2400" dirty="0"/>
          </a:p>
          <a:p>
            <a:pPr marL="0" indent="0">
              <a:buNone/>
            </a:pPr>
            <a:endParaRPr lang="en-US" sz="2400" dirty="0"/>
          </a:p>
          <a:p>
            <a:pPr marL="0" indent="0">
              <a:buNone/>
            </a:pPr>
            <a:r>
              <a:rPr lang="en-US" sz="2400" b="1" dirty="0"/>
              <a:t>No claims will be accepted for checks dated prior to January 1, 1996.</a:t>
            </a:r>
          </a:p>
          <a:p>
            <a:endParaRPr lang="en-US" sz="24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17</a:t>
            </a:fld>
            <a:endParaRPr lang="en-US"/>
          </a:p>
        </p:txBody>
      </p:sp>
      <p:pic>
        <p:nvPicPr>
          <p:cNvPr id="5" name="Picture 2"/>
          <p:cNvPicPr>
            <a:picLocks noChangeAspect="1" noChangeArrowheads="1"/>
          </p:cNvPicPr>
          <p:nvPr/>
        </p:nvPicPr>
        <p:blipFill>
          <a:blip r:embed="rId4" cstate="print"/>
          <a:srcRect/>
          <a:stretch>
            <a:fillRect/>
          </a:stretch>
        </p:blipFill>
        <p:spPr bwMode="auto">
          <a:xfrm>
            <a:off x="1600200" y="228600"/>
            <a:ext cx="5829300" cy="1304925"/>
          </a:xfrm>
          <a:prstGeom prst="rect">
            <a:avLst/>
          </a:prstGeom>
          <a:noFill/>
          <a:ln w="9525">
            <a:noFill/>
            <a:miter lim="800000"/>
            <a:headEnd/>
            <a:tailEnd/>
          </a:ln>
        </p:spPr>
      </p:pic>
    </p:spTree>
    <p:extLst>
      <p:ext uri="{BB962C8B-B14F-4D97-AF65-F5344CB8AC3E}">
        <p14:creationId xmlns:p14="http://schemas.microsoft.com/office/powerpoint/2010/main" val="277475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endParaRPr lang="en-US" sz="2400" dirty="0">
              <a:ea typeface="Calibri"/>
              <a:cs typeface="Times New Roman"/>
            </a:endParaRPr>
          </a:p>
          <a:p>
            <a:pPr marL="0" marR="0" indent="0">
              <a:lnSpc>
                <a:spcPct val="115000"/>
              </a:lnSpc>
              <a:spcBef>
                <a:spcPts val="0"/>
              </a:spcBef>
              <a:spcAft>
                <a:spcPts val="1000"/>
              </a:spcAft>
              <a:buNone/>
            </a:pPr>
            <a:r>
              <a:rPr lang="en-US" sz="2400" dirty="0">
                <a:ea typeface="Calibri"/>
                <a:cs typeface="Times New Roman"/>
              </a:rPr>
              <a:t>Links to Escheatment Resources:</a:t>
            </a:r>
          </a:p>
          <a:p>
            <a:pPr marL="0" marR="0">
              <a:lnSpc>
                <a:spcPct val="115000"/>
              </a:lnSpc>
              <a:spcBef>
                <a:spcPts val="0"/>
              </a:spcBef>
              <a:spcAft>
                <a:spcPts val="1000"/>
              </a:spcAft>
            </a:pPr>
            <a:r>
              <a:rPr lang="en-US" sz="2000" dirty="0">
                <a:ea typeface="Calibri"/>
                <a:cs typeface="Times New Roman"/>
              </a:rPr>
              <a:t>Informational Circular </a:t>
            </a:r>
            <a:r>
              <a:rPr lang="en-US" sz="2000" u="sng" dirty="0">
                <a:solidFill>
                  <a:srgbClr val="0000FF"/>
                </a:solidFill>
                <a:ea typeface="Calibri"/>
                <a:cs typeface="Times New Roman"/>
              </a:rPr>
              <a:t>14-A-005 - Claims for Escheated Checks</a:t>
            </a:r>
            <a:endParaRPr lang="en-US" sz="2000" dirty="0">
              <a:ea typeface="Calibri"/>
              <a:cs typeface="Times New Roman"/>
            </a:endParaRPr>
          </a:p>
          <a:p>
            <a:pPr marL="0" marR="0">
              <a:lnSpc>
                <a:spcPct val="115000"/>
              </a:lnSpc>
              <a:spcBef>
                <a:spcPts val="0"/>
              </a:spcBef>
              <a:spcAft>
                <a:spcPts val="1000"/>
              </a:spcAft>
            </a:pPr>
            <a:r>
              <a:rPr lang="en-US" sz="2000" dirty="0">
                <a:ea typeface="Calibri"/>
                <a:cs typeface="Times New Roman"/>
              </a:rPr>
              <a:t>Policy Manual </a:t>
            </a:r>
            <a:r>
              <a:rPr lang="en-US" sz="2000" u="sng" dirty="0">
                <a:solidFill>
                  <a:srgbClr val="0000FF"/>
                </a:solidFill>
                <a:ea typeface="Calibri"/>
                <a:cs typeface="Times New Roman"/>
                <a:hlinkClick r:id="rId3"/>
              </a:rPr>
              <a:t>11,965 - Payment of Previously Outlawed Warrants</a:t>
            </a:r>
            <a:endParaRPr lang="en-US" sz="2000" dirty="0">
              <a:ea typeface="Calibri"/>
              <a:cs typeface="Times New Roman"/>
            </a:endParaRPr>
          </a:p>
          <a:p>
            <a:pPr marL="0" marR="0">
              <a:lnSpc>
                <a:spcPct val="115000"/>
              </a:lnSpc>
              <a:spcBef>
                <a:spcPts val="0"/>
              </a:spcBef>
              <a:spcAft>
                <a:spcPts val="1000"/>
              </a:spcAft>
            </a:pPr>
            <a:r>
              <a:rPr lang="en-US" sz="2000" dirty="0">
                <a:ea typeface="Calibri"/>
                <a:cs typeface="Times New Roman"/>
              </a:rPr>
              <a:t>SMART Job Aids </a:t>
            </a:r>
            <a:r>
              <a:rPr lang="en-US" sz="2000" u="sng" dirty="0">
                <a:solidFill>
                  <a:srgbClr val="0000FF"/>
                </a:solidFill>
                <a:ea typeface="Calibri"/>
                <a:cs typeface="Times New Roman"/>
                <a:hlinkClick r:id="rId4"/>
              </a:rPr>
              <a:t>SMART Web &gt; Training &gt; Accounts Payable &gt; AP Reports</a:t>
            </a:r>
            <a:endParaRPr lang="en-US" sz="2000" u="sng" dirty="0">
              <a:solidFill>
                <a:srgbClr val="0000FF"/>
              </a:solidFill>
              <a:ea typeface="Calibri"/>
              <a:cs typeface="Times New Roman"/>
            </a:endParaRPr>
          </a:p>
          <a:p>
            <a:pPr marL="0" marR="0">
              <a:lnSpc>
                <a:spcPct val="115000"/>
              </a:lnSpc>
              <a:spcBef>
                <a:spcPts val="0"/>
              </a:spcBef>
              <a:spcAft>
                <a:spcPts val="1000"/>
              </a:spcAft>
            </a:pPr>
            <a:r>
              <a:rPr lang="en-US" sz="2000" dirty="0">
                <a:ea typeface="Calibri"/>
                <a:cs typeface="Times New Roman"/>
              </a:rPr>
              <a:t>SMART Info Blasts </a:t>
            </a:r>
            <a:r>
              <a:rPr lang="en-US" sz="2000" dirty="0">
                <a:ea typeface="Calibri"/>
                <a:cs typeface="Times New Roman"/>
                <a:hlinkClick r:id="rId5"/>
              </a:rPr>
              <a:t>SMART Web &gt; Announcements &gt; General System News</a:t>
            </a:r>
            <a:endParaRPr lang="en-US" sz="2000" dirty="0">
              <a:ea typeface="Calibri"/>
              <a:cs typeface="Times New Roman"/>
            </a:endParaRPr>
          </a:p>
          <a:p>
            <a:pPr algn="ctr">
              <a:buNone/>
            </a:pPr>
            <a:endParaRPr lang="en-US" sz="2400"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18</a:t>
            </a:fld>
            <a:endParaRPr lang="en-US"/>
          </a:p>
        </p:txBody>
      </p:sp>
      <p:pic>
        <p:nvPicPr>
          <p:cNvPr id="5" name="Picture 2"/>
          <p:cNvPicPr>
            <a:picLocks noChangeAspect="1" noChangeArrowheads="1"/>
          </p:cNvPicPr>
          <p:nvPr/>
        </p:nvPicPr>
        <p:blipFill>
          <a:blip r:embed="rId6" cstate="print"/>
          <a:srcRect/>
          <a:stretch>
            <a:fillRect/>
          </a:stretch>
        </p:blipFill>
        <p:spPr bwMode="auto">
          <a:xfrm>
            <a:off x="1600200" y="228600"/>
            <a:ext cx="5829300" cy="13049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endParaRPr lang="en-US" sz="2400" dirty="0"/>
          </a:p>
          <a:p>
            <a:pPr marL="0" indent="0">
              <a:buNone/>
            </a:pPr>
            <a:endParaRPr lang="en-US" sz="2400" dirty="0"/>
          </a:p>
          <a:p>
            <a:pPr marL="0" indent="0" algn="ctr">
              <a:buNone/>
            </a:pPr>
            <a:r>
              <a:rPr lang="en-US" sz="3600" dirty="0"/>
              <a:t>Questions on escheatment?</a:t>
            </a:r>
          </a:p>
        </p:txBody>
      </p:sp>
      <p:sp>
        <p:nvSpPr>
          <p:cNvPr id="4" name="Slide Number Placeholder 3"/>
          <p:cNvSpPr>
            <a:spLocks noGrp="1"/>
          </p:cNvSpPr>
          <p:nvPr>
            <p:ph type="sldNum" sz="quarter" idx="12"/>
          </p:nvPr>
        </p:nvSpPr>
        <p:spPr/>
        <p:txBody>
          <a:bodyPr/>
          <a:lstStyle/>
          <a:p>
            <a:fld id="{546B2802-B7BF-4608-A005-97781AD693BA}" type="slidenum">
              <a:rPr lang="en-US" smtClean="0"/>
              <a:pPr/>
              <a:t>19</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1026" name="Picture 2" descr="C:\Users\nhaufler\AppData\Local\Microsoft\Windows\Temporary Internet Files\Content.IE5\FYDEW3VI\MC9004348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823" y="3048000"/>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dirty="0"/>
              <a:t>Topics:</a:t>
            </a:r>
          </a:p>
          <a:p>
            <a:r>
              <a:rPr lang="en-US" dirty="0"/>
              <a:t>Escheatment – what is it and how does it affect my agency.</a:t>
            </a:r>
          </a:p>
          <a:p>
            <a:r>
              <a:rPr lang="en-US" dirty="0"/>
              <a:t>Month End Checklists.</a:t>
            </a:r>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2</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endParaRPr lang="en-US" sz="2400" dirty="0"/>
          </a:p>
          <a:p>
            <a:pPr marL="0" indent="0" algn="ctr">
              <a:buNone/>
            </a:pPr>
            <a:r>
              <a:rPr lang="en-US" sz="3600" dirty="0"/>
              <a:t>Month End Checklists</a:t>
            </a:r>
          </a:p>
        </p:txBody>
      </p:sp>
      <p:sp>
        <p:nvSpPr>
          <p:cNvPr id="4" name="Slide Number Placeholder 3"/>
          <p:cNvSpPr>
            <a:spLocks noGrp="1"/>
          </p:cNvSpPr>
          <p:nvPr>
            <p:ph type="sldNum" sz="quarter" idx="12"/>
          </p:nvPr>
        </p:nvSpPr>
        <p:spPr/>
        <p:txBody>
          <a:bodyPr/>
          <a:lstStyle/>
          <a:p>
            <a:fld id="{546B2802-B7BF-4608-A005-97781AD693BA}" type="slidenum">
              <a:rPr lang="en-US" smtClean="0"/>
              <a:pPr/>
              <a:t>20</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2050" name="Picture 2" descr="C:\Users\nhaufler\AppData\Local\Microsoft\Windows\Temporary Internet Files\Content.IE5\FYDEW3VI\MC9001048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200400"/>
            <a:ext cx="2667000" cy="2054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400" dirty="0"/>
          </a:p>
          <a:p>
            <a:pPr marL="0" indent="0">
              <a:buNone/>
            </a:pPr>
            <a:r>
              <a:rPr lang="en-US" sz="2400" b="1" dirty="0"/>
              <a:t>Thank you for your cooperation as we closed fiscal year 2014! </a:t>
            </a:r>
          </a:p>
          <a:p>
            <a:pPr marL="0" indent="0">
              <a:buNone/>
            </a:pPr>
            <a:endParaRPr lang="en-US" sz="2400" dirty="0"/>
          </a:p>
          <a:p>
            <a:pPr marL="0" indent="0">
              <a:buNone/>
            </a:pPr>
            <a:endParaRPr lang="en-US" sz="2400" dirty="0"/>
          </a:p>
          <a:p>
            <a:pPr marL="0" indent="0">
              <a:buNone/>
            </a:pPr>
            <a:r>
              <a:rPr lang="en-US" sz="2400" dirty="0"/>
              <a:t>In an effort to make next year even better, agencies are strongly encouraged to be proactive with cleanup efforts on a monthly basis. Errors and corrections are much easier to resolve when done timely. To assist with that, Month End Checklists have been created.</a:t>
            </a:r>
          </a:p>
        </p:txBody>
      </p:sp>
      <p:sp>
        <p:nvSpPr>
          <p:cNvPr id="4" name="Slide Number Placeholder 3"/>
          <p:cNvSpPr>
            <a:spLocks noGrp="1"/>
          </p:cNvSpPr>
          <p:nvPr>
            <p:ph type="sldNum" sz="quarter" idx="12"/>
          </p:nvPr>
        </p:nvSpPr>
        <p:spPr/>
        <p:txBody>
          <a:bodyPr/>
          <a:lstStyle/>
          <a:p>
            <a:fld id="{546B2802-B7BF-4608-A005-97781AD693BA}" type="slidenum">
              <a:rPr lang="en-US" smtClean="0"/>
              <a:pPr/>
              <a:t>21</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Tree>
    <p:extLst>
      <p:ext uri="{BB962C8B-B14F-4D97-AF65-F5344CB8AC3E}">
        <p14:creationId xmlns:p14="http://schemas.microsoft.com/office/powerpoint/2010/main" val="165923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22</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6" name="Content Placeholder 5"/>
          <p:cNvPicPr>
            <a:picLocks noGrp="1"/>
          </p:cNvPicPr>
          <p:nvPr>
            <p:ph idx="1"/>
          </p:nvPr>
        </p:nvPicPr>
        <p:blipFill>
          <a:blip r:embed="rId4"/>
          <a:stretch>
            <a:fillRect/>
          </a:stretch>
        </p:blipFill>
        <p:spPr>
          <a:xfrm>
            <a:off x="1121026" y="1600201"/>
            <a:ext cx="6575174" cy="4191000"/>
          </a:xfrm>
          <a:prstGeom prst="rect">
            <a:avLst/>
          </a:prstGeom>
        </p:spPr>
      </p:pic>
      <p:cxnSp>
        <p:nvCxnSpPr>
          <p:cNvPr id="7" name="Straight Arrow Connector 6"/>
          <p:cNvCxnSpPr/>
          <p:nvPr/>
        </p:nvCxnSpPr>
        <p:spPr>
          <a:xfrm flipH="1">
            <a:off x="2819400" y="2057400"/>
            <a:ext cx="3200400" cy="289560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3226292" y="5791200"/>
            <a:ext cx="2577116" cy="369332"/>
          </a:xfrm>
          <a:prstGeom prst="rect">
            <a:avLst/>
          </a:prstGeom>
        </p:spPr>
        <p:txBody>
          <a:bodyPr wrap="none">
            <a:spAutoFit/>
          </a:bodyPr>
          <a:lstStyle/>
          <a:p>
            <a:r>
              <a:rPr lang="en-US" u="sng" dirty="0">
                <a:hlinkClick r:id="rId5"/>
              </a:rPr>
              <a:t>https://smartweb.ks.gov/</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23</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6" name="Content Placeholder 5"/>
          <p:cNvPicPr>
            <a:picLocks noGrp="1"/>
          </p:cNvPicPr>
          <p:nvPr>
            <p:ph idx="1"/>
          </p:nvPr>
        </p:nvPicPr>
        <p:blipFill>
          <a:blip r:embed="rId4"/>
          <a:stretch>
            <a:fillRect/>
          </a:stretch>
        </p:blipFill>
        <p:spPr>
          <a:xfrm>
            <a:off x="1629426" y="1676400"/>
            <a:ext cx="5800074" cy="2667000"/>
          </a:xfrm>
          <a:prstGeom prst="rect">
            <a:avLst/>
          </a:prstGeom>
        </p:spPr>
      </p:pic>
      <p:sp>
        <p:nvSpPr>
          <p:cNvPr id="7" name="Text Box 2"/>
          <p:cNvSpPr txBox="1">
            <a:spLocks noChangeArrowheads="1"/>
          </p:cNvSpPr>
          <p:nvPr/>
        </p:nvSpPr>
        <p:spPr bwMode="auto">
          <a:xfrm>
            <a:off x="3733800" y="3403456"/>
            <a:ext cx="2657475" cy="466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Tools for Travel and Expense are included in the AP Month End Checklist</a:t>
            </a:r>
          </a:p>
        </p:txBody>
      </p:sp>
      <p:cxnSp>
        <p:nvCxnSpPr>
          <p:cNvPr id="8" name="Straight Arrow Connector 7"/>
          <p:cNvCxnSpPr/>
          <p:nvPr/>
        </p:nvCxnSpPr>
        <p:spPr>
          <a:xfrm flipH="1" flipV="1">
            <a:off x="2857500" y="3774931"/>
            <a:ext cx="876300" cy="9525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9" name="Text Box 2"/>
          <p:cNvSpPr txBox="1">
            <a:spLocks noChangeArrowheads="1"/>
          </p:cNvSpPr>
          <p:nvPr/>
        </p:nvSpPr>
        <p:spPr bwMode="auto">
          <a:xfrm>
            <a:off x="3773632" y="4076700"/>
            <a:ext cx="723900" cy="295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C00000"/>
                </a:solidFill>
                <a:effectLst/>
                <a:latin typeface="Calibri"/>
                <a:ea typeface="Calibri"/>
                <a:cs typeface="Times New Roman"/>
              </a:rPr>
              <a:t>---New</a:t>
            </a:r>
            <a:endParaRPr lang="en-US" sz="1100">
              <a:effectLst/>
              <a:latin typeface="Calibri"/>
              <a:ea typeface="Calibri"/>
              <a:cs typeface="Times New Roman"/>
            </a:endParaRPr>
          </a:p>
        </p:txBody>
      </p:sp>
      <p:sp>
        <p:nvSpPr>
          <p:cNvPr id="10" name="Rectangle 9"/>
          <p:cNvSpPr/>
          <p:nvPr/>
        </p:nvSpPr>
        <p:spPr>
          <a:xfrm>
            <a:off x="762000" y="4485788"/>
            <a:ext cx="7086600" cy="1477328"/>
          </a:xfrm>
          <a:prstGeom prst="rect">
            <a:avLst/>
          </a:prstGeom>
        </p:spPr>
        <p:txBody>
          <a:bodyPr wrap="square">
            <a:spAutoFit/>
          </a:bodyPr>
          <a:lstStyle/>
          <a:p>
            <a:r>
              <a:rPr lang="en-US" dirty="0"/>
              <a:t>Each checklist provides instructions and links to job aids for identifying unprocessed or incomplete transactions or transactions in error.</a:t>
            </a:r>
          </a:p>
          <a:p>
            <a:endParaRPr lang="en-US" dirty="0"/>
          </a:p>
          <a:p>
            <a:r>
              <a:rPr lang="en-US" dirty="0"/>
              <a:t>If you have questions as you are working through transactions, enter a Service Desk ticket and a SMART analyst will help you.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24</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
        <p:nvSpPr>
          <p:cNvPr id="9" name="Text Box 2"/>
          <p:cNvSpPr txBox="1">
            <a:spLocks noChangeArrowheads="1"/>
          </p:cNvSpPr>
          <p:nvPr/>
        </p:nvSpPr>
        <p:spPr bwMode="auto">
          <a:xfrm>
            <a:off x="3773632" y="4076700"/>
            <a:ext cx="723900" cy="295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endParaRPr lang="en-US" sz="1100" dirty="0">
              <a:effectLst/>
              <a:latin typeface="Calibri"/>
              <a:ea typeface="Calibri"/>
              <a:cs typeface="Times New Roman"/>
            </a:endParaRPr>
          </a:p>
        </p:txBody>
      </p:sp>
      <p:sp>
        <p:nvSpPr>
          <p:cNvPr id="3" name="Content Placeholder 2"/>
          <p:cNvSpPr>
            <a:spLocks noGrp="1"/>
          </p:cNvSpPr>
          <p:nvPr>
            <p:ph idx="1"/>
          </p:nvPr>
        </p:nvSpPr>
        <p:spPr/>
        <p:txBody>
          <a:bodyPr/>
          <a:lstStyle/>
          <a:p>
            <a:endParaRPr lang="en-US"/>
          </a:p>
          <a:p>
            <a:r>
              <a:rPr lang="en-US"/>
              <a:t>We </a:t>
            </a:r>
            <a:r>
              <a:rPr lang="en-US" dirty="0"/>
              <a:t>are looking for ideas for the Module of the Month content.   </a:t>
            </a:r>
          </a:p>
          <a:p>
            <a:r>
              <a:rPr lang="en-US" dirty="0"/>
              <a:t>If you have any suggestions for this, please contact the SMART team using the Tell Us What You Think link on the SMART Web site home page.</a:t>
            </a:r>
          </a:p>
          <a:p>
            <a:endParaRPr lang="en-US" dirty="0"/>
          </a:p>
        </p:txBody>
      </p:sp>
    </p:spTree>
    <p:extLst>
      <p:ext uri="{BB962C8B-B14F-4D97-AF65-F5344CB8AC3E}">
        <p14:creationId xmlns:p14="http://schemas.microsoft.com/office/powerpoint/2010/main" val="375499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dirty="0"/>
              <a:t>Escheatment – what is it?</a:t>
            </a:r>
          </a:p>
          <a:p>
            <a:pPr>
              <a:buNone/>
            </a:pPr>
            <a:endParaRPr lang="en-US" dirty="0"/>
          </a:p>
          <a:p>
            <a:pPr>
              <a:buNone/>
            </a:pPr>
            <a:r>
              <a:rPr lang="en-US" dirty="0"/>
              <a:t>By definition, escheatment is the process of turning over unclaimed or abandoned property (outstanding checks) to a state authority.</a:t>
            </a:r>
          </a:p>
          <a:p>
            <a:pPr>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3</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pic>
        <p:nvPicPr>
          <p:cNvPr id="3075" name="Picture 3" descr="C:\Users\nhaufler\AppData\Local\Microsoft\Windows\Temporary Internet Files\Content.IE5\C6RH0BV5\MC9002791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231" y="4495800"/>
            <a:ext cx="1899209" cy="1436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4</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en-US" sz="3600" dirty="0"/>
              <a:t>What does this mean for State of Kansas agencies?</a:t>
            </a:r>
          </a:p>
          <a:p>
            <a:pPr marL="0" indent="0">
              <a:buNone/>
            </a:pPr>
            <a:r>
              <a:rPr lang="en-US" dirty="0"/>
              <a:t>All State of Kansas outstanding checks (including SMART checks, Payroll checks and KDOR refund checks), unless specifically exempted by statute or system limitation, shall be escheated (turned over to the Unclaimed Property Division of the Kansas State Treasurer) after 13 months.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a:t>How is this different than in the past?</a:t>
            </a:r>
          </a:p>
          <a:p>
            <a:pPr marL="457200" lvl="1" indent="0">
              <a:buNone/>
            </a:pPr>
            <a:endParaRPr lang="en-US" dirty="0"/>
          </a:p>
          <a:p>
            <a:pPr marL="457200" lvl="1" indent="0">
              <a:buNone/>
            </a:pPr>
            <a:r>
              <a:rPr lang="en-US" dirty="0"/>
              <a:t>In the past, outstanding checks (formerly known as warrants) were outlawed and canceled after 13 months. As noted in Info </a:t>
            </a:r>
            <a:r>
              <a:rPr lang="en-US" dirty="0" err="1"/>
              <a:t>Circ</a:t>
            </a:r>
            <a:r>
              <a:rPr lang="en-US" dirty="0"/>
              <a:t> 14-A-005, effective July 1, 2013, House Bill 2139 of the 2013 legislative session abolished the canceled warrants payment fund; thereby transferring the responsibility for payment of escheated checks to the Unclaimed Property Division of the Kansas State Treasurer.</a:t>
            </a:r>
          </a:p>
          <a:p>
            <a:pPr marL="457200" lvl="1" indent="0">
              <a:buNone/>
            </a:pPr>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5</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Tree>
    <p:extLst>
      <p:ext uri="{BB962C8B-B14F-4D97-AF65-F5344CB8AC3E}">
        <p14:creationId xmlns:p14="http://schemas.microsoft.com/office/powerpoint/2010/main" val="232859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endParaRPr lang="en-US" dirty="0"/>
          </a:p>
          <a:p>
            <a:pPr lvl="1">
              <a:buNone/>
            </a:pPr>
            <a:endParaRPr lang="en-US" dirty="0"/>
          </a:p>
          <a:p>
            <a:pPr lvl="1">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6</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
        <p:nvSpPr>
          <p:cNvPr id="6" name="Rectangle 5"/>
          <p:cNvSpPr/>
          <p:nvPr/>
        </p:nvSpPr>
        <p:spPr>
          <a:xfrm>
            <a:off x="685800" y="1828800"/>
            <a:ext cx="8153400" cy="3170099"/>
          </a:xfrm>
          <a:prstGeom prst="rect">
            <a:avLst/>
          </a:prstGeom>
        </p:spPr>
        <p:txBody>
          <a:bodyPr wrap="square">
            <a:spAutoFit/>
          </a:bodyPr>
          <a:lstStyle/>
          <a:p>
            <a:endParaRPr lang="en-US" sz="3200" dirty="0"/>
          </a:p>
          <a:p>
            <a:r>
              <a:rPr lang="en-US" sz="3200" dirty="0"/>
              <a:t>Where are we now? What has been escheated?</a:t>
            </a:r>
          </a:p>
          <a:p>
            <a:endParaRPr lang="en-US" dirty="0"/>
          </a:p>
          <a:p>
            <a:endParaRPr lang="en-US" dirty="0"/>
          </a:p>
          <a:p>
            <a:r>
              <a:rPr lang="en-US" dirty="0"/>
              <a:t>	</a:t>
            </a:r>
            <a:r>
              <a:rPr lang="en-US" sz="2000" b="1" u="sng" dirty="0"/>
              <a:t>Check Type</a:t>
            </a:r>
            <a:r>
              <a:rPr lang="en-US" sz="2000" b="1" dirty="0"/>
              <a:t>			</a:t>
            </a:r>
            <a:r>
              <a:rPr lang="en-US" sz="2000" b="1" u="sng" dirty="0"/>
              <a:t>Check Issue Dates     </a:t>
            </a:r>
          </a:p>
          <a:p>
            <a:r>
              <a:rPr lang="en-US" sz="2000" b="1" dirty="0"/>
              <a:t>	KDOR – tax refunds		7/1/2008 – 5/31/2012</a:t>
            </a:r>
          </a:p>
          <a:p>
            <a:r>
              <a:rPr lang="en-US" sz="2000" b="1" dirty="0"/>
              <a:t>	SHARP Payroll (includes regents)	7/1/2008 – 5/31/2012</a:t>
            </a:r>
          </a:p>
          <a:p>
            <a:r>
              <a:rPr lang="en-US" sz="2000" b="1" dirty="0"/>
              <a:t>	STARS Miscellaneous		7/1/2008 – 6/30/2010</a:t>
            </a:r>
          </a:p>
          <a:p>
            <a:r>
              <a:rPr lang="en-US" sz="2000" b="1" dirty="0"/>
              <a:t>	SMART – Accounts Payable </a:t>
            </a:r>
            <a:r>
              <a:rPr lang="en-US" sz="2000" b="1" dirty="0" err="1"/>
              <a:t>Cks</a:t>
            </a:r>
            <a:r>
              <a:rPr lang="en-US" sz="2000" b="1" dirty="0"/>
              <a:t>	7/1/2010 – 9/30/2010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4800599"/>
          </a:xfrm>
        </p:spPr>
        <p:txBody>
          <a:bodyPr>
            <a:normAutofit fontScale="77500" lnSpcReduction="20000"/>
          </a:bodyPr>
          <a:lstStyle/>
          <a:p>
            <a:pPr marL="0" indent="0">
              <a:buNone/>
            </a:pPr>
            <a:endParaRPr lang="en-US" dirty="0"/>
          </a:p>
          <a:p>
            <a:pPr marL="0" indent="0">
              <a:buNone/>
            </a:pPr>
            <a:r>
              <a:rPr lang="en-US" dirty="0"/>
              <a:t>Job aids have been developed to assist agencies with using queries and reports to identify/review checks that have been escheated. All of these job aids can be found on the SMART Web website &gt; Training &gt; Accounts Payable &gt; AP Reports page.</a:t>
            </a:r>
          </a:p>
          <a:p>
            <a:pPr marL="0" indent="0">
              <a:buNone/>
            </a:pPr>
            <a:endParaRPr lang="en-US" dirty="0"/>
          </a:p>
          <a:p>
            <a:pPr lvl="1"/>
            <a:r>
              <a:rPr lang="en-US" sz="2600" dirty="0">
                <a:hlinkClick r:id="rId3"/>
              </a:rPr>
              <a:t>Using the KS_AP_PYR_EXT_ESCHEATED_CHK Query</a:t>
            </a:r>
            <a:r>
              <a:rPr lang="en-US" sz="2600" dirty="0"/>
              <a:t> (to identify payroll checks)</a:t>
            </a:r>
          </a:p>
          <a:p>
            <a:pPr lvl="1"/>
            <a:r>
              <a:rPr lang="en-US" sz="2600" u="sng" dirty="0">
                <a:hlinkClick r:id="rId4" tooltip="Click this link to open the 'Using the KS_AP_STARS_EXT_ESCHEATED_CHK Query' Job Aid"/>
              </a:rPr>
              <a:t>Using the KS_AP_STARS_EXT_ESCHEATED_CHK Query</a:t>
            </a:r>
            <a:r>
              <a:rPr lang="en-US" sz="2600" dirty="0"/>
              <a:t> (to identify STARS Misc. checks)</a:t>
            </a:r>
          </a:p>
          <a:p>
            <a:pPr lvl="1"/>
            <a:r>
              <a:rPr lang="en-US" sz="2600" u="sng" dirty="0">
                <a:hlinkClick r:id="rId5" tooltip="Click here to open the 'Using the KS_AP_KDOR_EXT_ESCHEATED_CHK Query' Job Aid"/>
              </a:rPr>
              <a:t>Using the KS_AP_KDOR_EXT_ESCHEATED_CHK Query</a:t>
            </a:r>
            <a:r>
              <a:rPr lang="en-US" sz="2600" dirty="0"/>
              <a:t> (for use by KDOR)</a:t>
            </a:r>
          </a:p>
          <a:p>
            <a:pPr lvl="1"/>
            <a:r>
              <a:rPr lang="en-US" sz="2600" u="sng" dirty="0">
                <a:hlinkClick r:id="rId6" tooltip="Click this link to open the 'Using the KS_ACCT_REGISTER_ESCHEATMENT Report - 11-18-13' Job Aid"/>
              </a:rPr>
              <a:t>Using the KS_ACCT_REGISTER_ESCHEATMENT Report - 11-18-13</a:t>
            </a:r>
            <a:endParaRPr lang="en-US" sz="2600" dirty="0"/>
          </a:p>
          <a:p>
            <a:pPr lvl="1"/>
            <a:r>
              <a:rPr lang="en-US" sz="2600" u="sng" dirty="0">
                <a:hlinkClick r:id="rId7"/>
              </a:rPr>
              <a:t>Using the KS_AP_ESCHEATED_CHECKS-Job Aid 7-23-14</a:t>
            </a:r>
            <a:endParaRPr lang="en-US" sz="2600" dirty="0"/>
          </a:p>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7</a:t>
            </a:fld>
            <a:endParaRPr lang="en-US"/>
          </a:p>
        </p:txBody>
      </p:sp>
      <p:pic>
        <p:nvPicPr>
          <p:cNvPr id="5" name="Picture 2"/>
          <p:cNvPicPr>
            <a:picLocks noChangeAspect="1" noChangeArrowheads="1"/>
          </p:cNvPicPr>
          <p:nvPr/>
        </p:nvPicPr>
        <p:blipFill>
          <a:blip r:embed="rId8" cstate="print"/>
          <a:srcRect/>
          <a:stretch>
            <a:fillRect/>
          </a:stretch>
        </p:blipFill>
        <p:spPr bwMode="auto">
          <a:xfrm>
            <a:off x="1600200" y="228600"/>
            <a:ext cx="5829300" cy="1304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46B2802-B7BF-4608-A005-97781AD693BA}" type="slidenum">
              <a:rPr lang="en-US" smtClean="0"/>
              <a:pPr/>
              <a:t>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en-US" dirty="0"/>
              <a:t>What does a SMART check look like on the voucher if it has been escheated? </a:t>
            </a:r>
          </a:p>
          <a:p>
            <a:pPr marL="0" indent="0">
              <a:buNone/>
            </a:pPr>
            <a:endParaRPr lang="en-US" sz="2400" dirty="0"/>
          </a:p>
          <a:p>
            <a:pPr marL="0" indent="0">
              <a:buNone/>
            </a:pPr>
            <a:r>
              <a:rPr lang="en-US" sz="2400" dirty="0"/>
              <a:t>On the Payments tab of the Voucher, the Schedule Payment section will have an Action of Escheated.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42" y="4038600"/>
            <a:ext cx="797141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613624"/>
            <a:ext cx="685799" cy="8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91000"/>
            <a:ext cx="1127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76800"/>
          </a:xfrm>
          <a:noFill/>
        </p:spPr>
        <p:txBody>
          <a:bodyPr>
            <a:normAutofit fontScale="40000" lnSpcReduction="20000"/>
          </a:bodyPr>
          <a:lstStyle/>
          <a:p>
            <a:pPr marL="0" indent="0">
              <a:buNone/>
            </a:pPr>
            <a:r>
              <a:rPr lang="en-US" sz="5100" dirty="0"/>
              <a:t>What is the escheatment schedule going forward?</a:t>
            </a:r>
          </a:p>
          <a:p>
            <a:endParaRPr lang="en-US" dirty="0"/>
          </a:p>
          <a:p>
            <a:pPr marL="0" indent="0">
              <a:buNone/>
            </a:pPr>
            <a:r>
              <a:rPr lang="en-US" sz="4000" b="1" dirty="0"/>
              <a:t>	</a:t>
            </a:r>
            <a:r>
              <a:rPr lang="en-US" sz="4000" b="1" u="sng" dirty="0"/>
              <a:t>Check issue dates</a:t>
            </a:r>
            <a:r>
              <a:rPr lang="en-US" sz="4000" b="1" dirty="0"/>
              <a:t>			</a:t>
            </a:r>
            <a:r>
              <a:rPr lang="en-US" sz="4000" b="1" u="sng" dirty="0"/>
              <a:t>Escheatment Process Date</a:t>
            </a:r>
            <a:r>
              <a:rPr lang="en-US" sz="4000" b="1" dirty="0"/>
              <a:t>	</a:t>
            </a:r>
            <a:endParaRPr lang="en-US" sz="4000" dirty="0"/>
          </a:p>
          <a:p>
            <a:pPr marL="0" indent="0">
              <a:buNone/>
            </a:pPr>
            <a:r>
              <a:rPr lang="en-US" sz="4000" b="1" dirty="0"/>
              <a:t>	July 1, 2010 – September 30, 2010	July 21,2014 - COMPLETED	</a:t>
            </a:r>
            <a:endParaRPr lang="en-US" sz="4000" dirty="0"/>
          </a:p>
          <a:p>
            <a:pPr marL="0" indent="0">
              <a:buNone/>
            </a:pPr>
            <a:r>
              <a:rPr lang="en-US" sz="4000" b="1" dirty="0"/>
              <a:t>	October 1, 2010 – December 31, 2010	August 13, 2014	</a:t>
            </a:r>
            <a:endParaRPr lang="en-US" sz="4000" dirty="0"/>
          </a:p>
          <a:p>
            <a:pPr marL="0" indent="0">
              <a:buNone/>
            </a:pPr>
            <a:r>
              <a:rPr lang="en-US" sz="4000" b="1" dirty="0"/>
              <a:t>	January 1, 2011 – June 30, 2011		August 20, 2014	</a:t>
            </a:r>
            <a:endParaRPr lang="en-US" sz="4000" dirty="0"/>
          </a:p>
          <a:p>
            <a:pPr marL="0" indent="0">
              <a:buNone/>
            </a:pPr>
            <a:r>
              <a:rPr lang="en-US" sz="4000" b="1" dirty="0"/>
              <a:t>	July 1, 2011 – June 30, 2012		September 24, 2014	</a:t>
            </a:r>
            <a:endParaRPr lang="en-US" sz="4000" dirty="0"/>
          </a:p>
          <a:p>
            <a:pPr marL="0" indent="0">
              <a:buNone/>
            </a:pPr>
            <a:r>
              <a:rPr lang="en-US" sz="4000" b="1" dirty="0"/>
              <a:t>	July 1, 2012 – June 30, 2013		October 22, 2014	</a:t>
            </a:r>
            <a:endParaRPr lang="en-US" sz="4000" dirty="0"/>
          </a:p>
          <a:p>
            <a:pPr marL="0" indent="0">
              <a:buNone/>
            </a:pPr>
            <a:r>
              <a:rPr lang="en-US" sz="4000" b="1" dirty="0"/>
              <a:t>	July 1, 2013 – September 30, 2013	November 15, 2014	</a:t>
            </a:r>
            <a:endParaRPr lang="en-US" sz="4000" dirty="0"/>
          </a:p>
          <a:p>
            <a:pPr marL="0" indent="0">
              <a:buNone/>
            </a:pPr>
            <a:r>
              <a:rPr lang="en-US" sz="4000" b="1" dirty="0"/>
              <a:t>	October 1, 2013 – October 31, 2013	December 15, 2014 *</a:t>
            </a:r>
            <a:r>
              <a:rPr lang="en-US" sz="4000" dirty="0"/>
              <a:t>	</a:t>
            </a:r>
          </a:p>
          <a:p>
            <a:pPr marL="0" indent="0">
              <a:buNone/>
            </a:pPr>
            <a:r>
              <a:rPr lang="en-US" sz="4000" dirty="0"/>
              <a:t>		</a:t>
            </a:r>
          </a:p>
          <a:p>
            <a:pPr marL="0" indent="0">
              <a:buNone/>
            </a:pPr>
            <a:r>
              <a:rPr lang="en-US" sz="4000" dirty="0"/>
              <a:t>* </a:t>
            </a:r>
            <a:r>
              <a:rPr lang="en-US" sz="4500" dirty="0"/>
              <a:t>Monthly pattern thereafter will be to escheat on the 15</a:t>
            </a:r>
            <a:r>
              <a:rPr lang="en-US" sz="4500" baseline="30000" dirty="0"/>
              <a:t>th</a:t>
            </a:r>
            <a:r>
              <a:rPr lang="en-US" sz="4500" dirty="0"/>
              <a:t> of the month or the first business day after</a:t>
            </a:r>
          </a:p>
          <a:p>
            <a:pPr marL="0" indent="0">
              <a:buNone/>
            </a:pPr>
            <a:endParaRPr lang="en-US" sz="4500" dirty="0"/>
          </a:p>
          <a:p>
            <a:pPr marL="0" indent="0">
              <a:buNone/>
            </a:pPr>
            <a:r>
              <a:rPr lang="en-US" sz="4500" dirty="0"/>
              <a:t>As noted, Payroll and KDOR checks have been escheated through May 31, 2012 – the schedule for these checks is slightly different. OSM is, however, working with Payroll and KDOR staff in an effort to have the monthly escheatment schedule beginning December 15, 2014 coincide between the Payroll and KDOR checks and the SMART checks.</a:t>
            </a:r>
          </a:p>
        </p:txBody>
      </p:sp>
      <p:sp>
        <p:nvSpPr>
          <p:cNvPr id="4" name="Slide Number Placeholder 3"/>
          <p:cNvSpPr>
            <a:spLocks noGrp="1"/>
          </p:cNvSpPr>
          <p:nvPr>
            <p:ph type="sldNum" sz="quarter" idx="12"/>
          </p:nvPr>
        </p:nvSpPr>
        <p:spPr/>
        <p:txBody>
          <a:bodyPr/>
          <a:lstStyle/>
          <a:p>
            <a:fld id="{546B2802-B7BF-4608-A005-97781AD693BA}" type="slidenum">
              <a:rPr lang="en-US" smtClean="0"/>
              <a:pPr/>
              <a:t>9</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600200" y="228600"/>
            <a:ext cx="5829300" cy="13049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4290</TotalTime>
  <Words>1566</Words>
  <Application>Microsoft Office PowerPoint</Application>
  <PresentationFormat>On-screen Show (4:3)</PresentationFormat>
  <Paragraphs>182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szentner</dc:creator>
  <cp:lastModifiedBy>Bookwalter, Kristin [DAAR]</cp:lastModifiedBy>
  <cp:revision>125</cp:revision>
  <cp:lastPrinted>2014-08-11T15:06:26Z</cp:lastPrinted>
  <dcterms:created xsi:type="dcterms:W3CDTF">2013-05-13T14:29:32Z</dcterms:created>
  <dcterms:modified xsi:type="dcterms:W3CDTF">2022-01-26T22:23:13Z</dcterms:modified>
</cp:coreProperties>
</file>