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9" r:id="rId12"/>
    <p:sldId id="266" r:id="rId13"/>
    <p:sldId id="267" r:id="rId14"/>
    <p:sldId id="26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6374DB9-254B-4560-BB88-41D20051D783}">
          <p14:sldIdLst>
            <p14:sldId id="256"/>
            <p14:sldId id="257"/>
          </p14:sldIdLst>
        </p14:section>
        <p14:section name="Untitled Section" id="{FB3DE3F3-6E15-410F-B4A6-3A9C440ED0B6}">
          <p14:sldIdLst>
            <p14:sldId id="258"/>
            <p14:sldId id="259"/>
            <p14:sldId id="260"/>
            <p14:sldId id="261"/>
            <p14:sldId id="262"/>
            <p14:sldId id="264"/>
            <p14:sldId id="263"/>
            <p14:sldId id="265"/>
            <p14:sldId id="269"/>
            <p14:sldId id="266"/>
            <p14:sldId id="267"/>
            <p14:sldId id="26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865CD9-D89E-4331-AE08-DC32CF5D5459}" v="3" dt="2024-05-08T13:28:49.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Donald [DAAR]" userId="a73f9206-e792-4e34-bd3a-6f6226006092" providerId="ADAL" clId="{8D865CD9-D89E-4331-AE08-DC32CF5D5459}"/>
    <pc:docChg chg="undo custSel addSld modSld sldOrd modSection">
      <pc:chgData name="Lisa Donald [DAAR]" userId="a73f9206-e792-4e34-bd3a-6f6226006092" providerId="ADAL" clId="{8D865CD9-D89E-4331-AE08-DC32CF5D5459}" dt="2024-05-08T14:29:45.018" v="1471" actId="20577"/>
      <pc:docMkLst>
        <pc:docMk/>
      </pc:docMkLst>
      <pc:sldChg chg="modSp mod">
        <pc:chgData name="Lisa Donald [DAAR]" userId="a73f9206-e792-4e34-bd3a-6f6226006092" providerId="ADAL" clId="{8D865CD9-D89E-4331-AE08-DC32CF5D5459}" dt="2024-05-08T02:00:15.147" v="1261" actId="5793"/>
        <pc:sldMkLst>
          <pc:docMk/>
          <pc:sldMk cId="2491992513" sldId="257"/>
        </pc:sldMkLst>
        <pc:spChg chg="mod">
          <ac:chgData name="Lisa Donald [DAAR]" userId="a73f9206-e792-4e34-bd3a-6f6226006092" providerId="ADAL" clId="{8D865CD9-D89E-4331-AE08-DC32CF5D5459}" dt="2024-05-08T02:00:15.147" v="1261" actId="5793"/>
          <ac:spMkLst>
            <pc:docMk/>
            <pc:sldMk cId="2491992513" sldId="257"/>
            <ac:spMk id="5" creationId="{3CA7B06F-3798-86E2-8E48-3DBD2295ECC9}"/>
          </ac:spMkLst>
        </pc:spChg>
      </pc:sldChg>
      <pc:sldChg chg="modSp mod">
        <pc:chgData name="Lisa Donald [DAAR]" userId="a73f9206-e792-4e34-bd3a-6f6226006092" providerId="ADAL" clId="{8D865CD9-D89E-4331-AE08-DC32CF5D5459}" dt="2024-05-08T13:28:42.081" v="1265" actId="20577"/>
        <pc:sldMkLst>
          <pc:docMk/>
          <pc:sldMk cId="774937420" sldId="259"/>
        </pc:sldMkLst>
        <pc:spChg chg="mod">
          <ac:chgData name="Lisa Donald [DAAR]" userId="a73f9206-e792-4e34-bd3a-6f6226006092" providerId="ADAL" clId="{8D865CD9-D89E-4331-AE08-DC32CF5D5459}" dt="2024-05-08T13:28:42.081" v="1265" actId="20577"/>
          <ac:spMkLst>
            <pc:docMk/>
            <pc:sldMk cId="774937420" sldId="259"/>
            <ac:spMk id="3" creationId="{3DF1CDF5-1CAB-48C0-EC76-4460C4B23FCB}"/>
          </ac:spMkLst>
        </pc:spChg>
      </pc:sldChg>
      <pc:sldChg chg="modSp mod">
        <pc:chgData name="Lisa Donald [DAAR]" userId="a73f9206-e792-4e34-bd3a-6f6226006092" providerId="ADAL" clId="{8D865CD9-D89E-4331-AE08-DC32CF5D5459}" dt="2024-05-08T01:37:56.420" v="1101" actId="20577"/>
        <pc:sldMkLst>
          <pc:docMk/>
          <pc:sldMk cId="409460716" sldId="261"/>
        </pc:sldMkLst>
        <pc:spChg chg="mod">
          <ac:chgData name="Lisa Donald [DAAR]" userId="a73f9206-e792-4e34-bd3a-6f6226006092" providerId="ADAL" clId="{8D865CD9-D89E-4331-AE08-DC32CF5D5459}" dt="2024-05-08T01:37:56.420" v="1101" actId="20577"/>
          <ac:spMkLst>
            <pc:docMk/>
            <pc:sldMk cId="409460716" sldId="261"/>
            <ac:spMk id="3" creationId="{440A5F53-2E01-59A3-4DD7-BE2A166DFE13}"/>
          </ac:spMkLst>
        </pc:spChg>
      </pc:sldChg>
      <pc:sldChg chg="ord">
        <pc:chgData name="Lisa Donald [DAAR]" userId="a73f9206-e792-4e34-bd3a-6f6226006092" providerId="ADAL" clId="{8D865CD9-D89E-4331-AE08-DC32CF5D5459}" dt="2024-05-08T01:40:10.885" v="1103"/>
        <pc:sldMkLst>
          <pc:docMk/>
          <pc:sldMk cId="2402142789" sldId="263"/>
        </pc:sldMkLst>
      </pc:sldChg>
      <pc:sldChg chg="modSp mod">
        <pc:chgData name="Lisa Donald [DAAR]" userId="a73f9206-e792-4e34-bd3a-6f6226006092" providerId="ADAL" clId="{8D865CD9-D89E-4331-AE08-DC32CF5D5459}" dt="2024-05-08T01:43:38.331" v="1104" actId="6549"/>
        <pc:sldMkLst>
          <pc:docMk/>
          <pc:sldMk cId="2695644730" sldId="266"/>
        </pc:sldMkLst>
        <pc:spChg chg="mod">
          <ac:chgData name="Lisa Donald [DAAR]" userId="a73f9206-e792-4e34-bd3a-6f6226006092" providerId="ADAL" clId="{8D865CD9-D89E-4331-AE08-DC32CF5D5459}" dt="2024-05-07T20:21:34.701" v="858" actId="20577"/>
          <ac:spMkLst>
            <pc:docMk/>
            <pc:sldMk cId="2695644730" sldId="266"/>
            <ac:spMk id="2" creationId="{6606EC76-00FC-1EDC-4DCB-C8DFDE220EAB}"/>
          </ac:spMkLst>
        </pc:spChg>
        <pc:spChg chg="mod">
          <ac:chgData name="Lisa Donald [DAAR]" userId="a73f9206-e792-4e34-bd3a-6f6226006092" providerId="ADAL" clId="{8D865CD9-D89E-4331-AE08-DC32CF5D5459}" dt="2024-05-08T01:43:38.331" v="1104" actId="6549"/>
          <ac:spMkLst>
            <pc:docMk/>
            <pc:sldMk cId="2695644730" sldId="266"/>
            <ac:spMk id="3" creationId="{FF61A174-3C6C-FFDF-C359-DF221169AFB4}"/>
          </ac:spMkLst>
        </pc:spChg>
      </pc:sldChg>
      <pc:sldChg chg="modSp mod">
        <pc:chgData name="Lisa Donald [DAAR]" userId="a73f9206-e792-4e34-bd3a-6f6226006092" providerId="ADAL" clId="{8D865CD9-D89E-4331-AE08-DC32CF5D5459}" dt="2024-05-08T14:29:45.018" v="1471" actId="20577"/>
        <pc:sldMkLst>
          <pc:docMk/>
          <pc:sldMk cId="3057507855" sldId="267"/>
        </pc:sldMkLst>
        <pc:spChg chg="mod">
          <ac:chgData name="Lisa Donald [DAAR]" userId="a73f9206-e792-4e34-bd3a-6f6226006092" providerId="ADAL" clId="{8D865CD9-D89E-4331-AE08-DC32CF5D5459}" dt="2024-05-08T14:29:45.018" v="1471" actId="20577"/>
          <ac:spMkLst>
            <pc:docMk/>
            <pc:sldMk cId="3057507855" sldId="267"/>
            <ac:spMk id="3" creationId="{1656C598-A012-D0D3-06BF-F98BDC070FD9}"/>
          </ac:spMkLst>
        </pc:spChg>
      </pc:sldChg>
      <pc:sldChg chg="modSp mod">
        <pc:chgData name="Lisa Donald [DAAR]" userId="a73f9206-e792-4e34-bd3a-6f6226006092" providerId="ADAL" clId="{8D865CD9-D89E-4331-AE08-DC32CF5D5459}" dt="2024-05-08T01:46:18.579" v="1253" actId="6549"/>
        <pc:sldMkLst>
          <pc:docMk/>
          <pc:sldMk cId="3886424153" sldId="268"/>
        </pc:sldMkLst>
        <pc:spChg chg="mod">
          <ac:chgData name="Lisa Donald [DAAR]" userId="a73f9206-e792-4e34-bd3a-6f6226006092" providerId="ADAL" clId="{8D865CD9-D89E-4331-AE08-DC32CF5D5459}" dt="2024-05-08T01:46:18.579" v="1253" actId="6549"/>
          <ac:spMkLst>
            <pc:docMk/>
            <pc:sldMk cId="3886424153" sldId="268"/>
            <ac:spMk id="3" creationId="{EF0873CD-7A1A-C62B-6495-873D1A6800C5}"/>
          </ac:spMkLst>
        </pc:spChg>
      </pc:sldChg>
      <pc:sldChg chg="addSp modSp new mod">
        <pc:chgData name="Lisa Donald [DAAR]" userId="a73f9206-e792-4e34-bd3a-6f6226006092" providerId="ADAL" clId="{8D865CD9-D89E-4331-AE08-DC32CF5D5459}" dt="2024-05-07T20:29:24.764" v="1021" actId="27636"/>
        <pc:sldMkLst>
          <pc:docMk/>
          <pc:sldMk cId="3584548966" sldId="269"/>
        </pc:sldMkLst>
        <pc:spChg chg="mod">
          <ac:chgData name="Lisa Donald [DAAR]" userId="a73f9206-e792-4e34-bd3a-6f6226006092" providerId="ADAL" clId="{8D865CD9-D89E-4331-AE08-DC32CF5D5459}" dt="2024-05-07T20:22:16.460" v="874" actId="20577"/>
          <ac:spMkLst>
            <pc:docMk/>
            <pc:sldMk cId="3584548966" sldId="269"/>
            <ac:spMk id="2" creationId="{F46307B6-F1FE-5CC3-1125-2D361074052D}"/>
          </ac:spMkLst>
        </pc:spChg>
        <pc:spChg chg="mod">
          <ac:chgData name="Lisa Donald [DAAR]" userId="a73f9206-e792-4e34-bd3a-6f6226006092" providerId="ADAL" clId="{8D865CD9-D89E-4331-AE08-DC32CF5D5459}" dt="2024-05-07T20:29:24.764" v="1021" actId="27636"/>
          <ac:spMkLst>
            <pc:docMk/>
            <pc:sldMk cId="3584548966" sldId="269"/>
            <ac:spMk id="3" creationId="{6F017B5C-C818-A747-721F-E75F478A86ED}"/>
          </ac:spMkLst>
        </pc:spChg>
        <pc:grpChg chg="add mod">
          <ac:chgData name="Lisa Donald [DAAR]" userId="a73f9206-e792-4e34-bd3a-6f6226006092" providerId="ADAL" clId="{8D865CD9-D89E-4331-AE08-DC32CF5D5459}" dt="2024-05-07T20:21:57.218" v="861" actId="167"/>
          <ac:grpSpMkLst>
            <pc:docMk/>
            <pc:sldMk cId="3584548966" sldId="269"/>
            <ac:grpSpMk id="4" creationId="{1AF72C8F-0023-05BA-E355-A73D23E297C0}"/>
          </ac:grpSpMkLst>
        </pc:grpChg>
        <pc:picChg chg="mod">
          <ac:chgData name="Lisa Donald [DAAR]" userId="a73f9206-e792-4e34-bd3a-6f6226006092" providerId="ADAL" clId="{8D865CD9-D89E-4331-AE08-DC32CF5D5459}" dt="2024-05-07T20:21:52.796" v="860"/>
          <ac:picMkLst>
            <pc:docMk/>
            <pc:sldMk cId="3584548966" sldId="269"/>
            <ac:picMk id="5" creationId="{2E626EDA-B582-99B2-C14E-1E8110E1EABF}"/>
          </ac:picMkLst>
        </pc:picChg>
        <pc:picChg chg="mod">
          <ac:chgData name="Lisa Donald [DAAR]" userId="a73f9206-e792-4e34-bd3a-6f6226006092" providerId="ADAL" clId="{8D865CD9-D89E-4331-AE08-DC32CF5D5459}" dt="2024-05-07T20:21:52.796" v="860"/>
          <ac:picMkLst>
            <pc:docMk/>
            <pc:sldMk cId="3584548966" sldId="269"/>
            <ac:picMk id="6" creationId="{7F42278C-7C86-E6BC-3D07-EAD70674531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AF9C-735E-F629-ED69-D275D67A13B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C3D03E-F5B9-9B50-A674-D7BECAB126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F686A0-F1F2-EE4C-D50F-C4CD5B58258B}"/>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64F42264-2CEE-A251-E208-A5C221586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D122-889B-5317-398F-1F1B3776591A}"/>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22200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23792-77B2-FAC7-EBC9-A1EF0B9A8F8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4CDD24-6971-F445-86A6-9434A7DD2D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C18306-A24D-2C23-B076-C934835A9F55}"/>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4E2603F6-4703-21F2-7CC5-8ABAC45712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8E2753-955C-CFCD-9330-533E3C49F700}"/>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1932231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05DFA5-4443-9617-4974-E861FAAF39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6C1FDA-8EBD-8CE3-1270-76ADFBC767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07B42D-4DF8-D959-5574-FCE3C978EE7B}"/>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418FADD8-AC76-273B-E641-23437F79BB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FDF5FA-B649-06D0-4623-D3A933E80473}"/>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78016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0159-59F2-F06F-E017-F30DCD69D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464D43-5BEA-14E6-6DF2-65F161EA1A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B756D-FBAC-5885-4F4E-83AE06AECFBC}"/>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DBB9B958-62B2-2889-5A44-B98A26EBEF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CCD8E4-D05B-72D9-744E-3AA9B8FF0BC7}"/>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9646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0ED24-1639-5FDF-8171-56763E938F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61EDD49-382E-1695-EC17-23B0CABE6E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AD14EB-3E6B-328E-3F93-5CF983C5629E}"/>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729C8D25-ABC7-5D08-8AD7-32055B0032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0DEEC-B61A-5920-F8DC-F6FBB12D8424}"/>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813775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3F64-4BA0-015E-26D0-46F7B000D0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EF729-B845-D2D6-4E71-4E96249373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4D47F6A-40D8-03AD-967A-BA657B85DC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69154C-3A2B-67CB-80BE-330E92812575}"/>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6" name="Footer Placeholder 5">
            <a:extLst>
              <a:ext uri="{FF2B5EF4-FFF2-40B4-BE49-F238E27FC236}">
                <a16:creationId xmlns:a16="http://schemas.microsoft.com/office/drawing/2014/main" id="{CE3ABDCC-85E2-2C1D-B2BF-730E33E79D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B8932-08B0-9FB0-153C-8F18DB5673AF}"/>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1643205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CC96-3291-5C97-82EF-40CE576503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A9922C-F72D-BAD8-3D3C-F9C363474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658681-1D96-988A-AFCC-075E1DD17E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21B2F1-95F6-F567-9025-0D38A5FE82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15AB5-2691-30F3-62CE-5ECFD60FA2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7536BA-E6E8-E893-DCE3-1F8B801EF64D}"/>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8" name="Footer Placeholder 7">
            <a:extLst>
              <a:ext uri="{FF2B5EF4-FFF2-40B4-BE49-F238E27FC236}">
                <a16:creationId xmlns:a16="http://schemas.microsoft.com/office/drawing/2014/main" id="{96D4C7DB-468B-AB26-12EE-0D3BF20FE78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F67FA2-5669-1453-543A-19E79198B13B}"/>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340755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D80ED-0548-4031-C66A-6F8CCA5ACA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07654F-195C-5046-80AF-7012F4C21967}"/>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4" name="Footer Placeholder 3">
            <a:extLst>
              <a:ext uri="{FF2B5EF4-FFF2-40B4-BE49-F238E27FC236}">
                <a16:creationId xmlns:a16="http://schemas.microsoft.com/office/drawing/2014/main" id="{A6C5281D-FF62-A3EE-9153-A0D5CF67CE9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4CB979-1490-B64D-36B2-E8E4BA1C6671}"/>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869522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66565A-CFB3-310D-EF6E-52A926DE2261}"/>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3" name="Footer Placeholder 2">
            <a:extLst>
              <a:ext uri="{FF2B5EF4-FFF2-40B4-BE49-F238E27FC236}">
                <a16:creationId xmlns:a16="http://schemas.microsoft.com/office/drawing/2014/main" id="{703FFB2E-EE39-7F3E-E807-BF11EBA7DB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BA784B-57B7-25B6-138E-4F9E7DA2B1CF}"/>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682101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8560-6B90-A18A-575E-D36E813F61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9640D6-B8EE-E94E-9ADA-29C0421223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3BE3B0-DA6D-5C9E-4E3A-DAF747D2BB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67FE74-BE76-C727-D05E-664DF8BEC70C}"/>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6" name="Footer Placeholder 5">
            <a:extLst>
              <a:ext uri="{FF2B5EF4-FFF2-40B4-BE49-F238E27FC236}">
                <a16:creationId xmlns:a16="http://schemas.microsoft.com/office/drawing/2014/main" id="{94E6B181-E70D-74A5-73E9-D0D45470A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E1B169-2719-26E7-D945-B65EDB7015E0}"/>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2667639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7554-43AD-92E3-E870-744546DEE7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ABBE44-9631-65D8-613B-A4AA8ED6D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21EE3D-EB9F-01B3-F96A-A314D6274F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B9C46F-C21F-D08F-D277-50AFE06869BC}"/>
              </a:ext>
            </a:extLst>
          </p:cNvPr>
          <p:cNvSpPr>
            <a:spLocks noGrp="1"/>
          </p:cNvSpPr>
          <p:nvPr>
            <p:ph type="dt" sz="half" idx="10"/>
          </p:nvPr>
        </p:nvSpPr>
        <p:spPr/>
        <p:txBody>
          <a:bodyPr/>
          <a:lstStyle/>
          <a:p>
            <a:fld id="{0B1430AD-8C9A-4EAC-A832-9D5DDDFB0A04}" type="datetimeFigureOut">
              <a:rPr lang="en-US" smtClean="0"/>
              <a:t>5/8/2024</a:t>
            </a:fld>
            <a:endParaRPr lang="en-US"/>
          </a:p>
        </p:txBody>
      </p:sp>
      <p:sp>
        <p:nvSpPr>
          <p:cNvPr id="6" name="Footer Placeholder 5">
            <a:extLst>
              <a:ext uri="{FF2B5EF4-FFF2-40B4-BE49-F238E27FC236}">
                <a16:creationId xmlns:a16="http://schemas.microsoft.com/office/drawing/2014/main" id="{981545FE-06A6-F829-1E57-42453AFF6C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C9E894-C175-97B8-0270-858F78F2D376}"/>
              </a:ext>
            </a:extLst>
          </p:cNvPr>
          <p:cNvSpPr>
            <a:spLocks noGrp="1"/>
          </p:cNvSpPr>
          <p:nvPr>
            <p:ph type="sldNum" sz="quarter" idx="12"/>
          </p:nvPr>
        </p:nvSpPr>
        <p:spPr/>
        <p:txBody>
          <a:bodyPr/>
          <a:lstStyle/>
          <a:p>
            <a:fld id="{D3601AD5-E5EF-48B4-995A-65ACFDD70B1A}" type="slidenum">
              <a:rPr lang="en-US" smtClean="0"/>
              <a:t>‹#›</a:t>
            </a:fld>
            <a:endParaRPr lang="en-US"/>
          </a:p>
        </p:txBody>
      </p:sp>
    </p:spTree>
    <p:extLst>
      <p:ext uri="{BB962C8B-B14F-4D97-AF65-F5344CB8AC3E}">
        <p14:creationId xmlns:p14="http://schemas.microsoft.com/office/powerpoint/2010/main" val="408714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FD5A4D-09F7-2B5E-A4DD-5D02C37354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FDCF50-F358-A419-B6C1-FBC874E0A6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CBCAC-F200-E826-DD6E-C946DE812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1430AD-8C9A-4EAC-A832-9D5DDDFB0A04}" type="datetimeFigureOut">
              <a:rPr lang="en-US" smtClean="0"/>
              <a:t>5/8/2024</a:t>
            </a:fld>
            <a:endParaRPr lang="en-US"/>
          </a:p>
        </p:txBody>
      </p:sp>
      <p:sp>
        <p:nvSpPr>
          <p:cNvPr id="5" name="Footer Placeholder 4">
            <a:extLst>
              <a:ext uri="{FF2B5EF4-FFF2-40B4-BE49-F238E27FC236}">
                <a16:creationId xmlns:a16="http://schemas.microsoft.com/office/drawing/2014/main" id="{E66BE1DB-8983-3B48-2695-6D3B4798DA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E923E8-9FF7-B103-3D32-2FF8B23276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01AD5-E5EF-48B4-995A-65ACFDD70B1A}" type="slidenum">
              <a:rPr lang="en-US" smtClean="0"/>
              <a:t>‹#›</a:t>
            </a:fld>
            <a:endParaRPr lang="en-US"/>
          </a:p>
        </p:txBody>
      </p:sp>
    </p:spTree>
    <p:extLst>
      <p:ext uri="{BB962C8B-B14F-4D97-AF65-F5344CB8AC3E}">
        <p14:creationId xmlns:p14="http://schemas.microsoft.com/office/powerpoint/2010/main" val="861715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isa.donald@ks.gov"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heather.debusk@ks.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B48FA-6CDE-31EB-9FF4-0EE6A3F36482}"/>
              </a:ext>
            </a:extLst>
          </p:cNvPr>
          <p:cNvSpPr>
            <a:spLocks noGrp="1"/>
          </p:cNvSpPr>
          <p:nvPr>
            <p:ph type="ctrTitle"/>
          </p:nvPr>
        </p:nvSpPr>
        <p:spPr/>
        <p:txBody>
          <a:bodyPr/>
          <a:lstStyle/>
          <a:p>
            <a:r>
              <a:rPr lang="en-US" dirty="0"/>
              <a:t>Closing of Fiscal Year 2024</a:t>
            </a:r>
          </a:p>
        </p:txBody>
      </p:sp>
      <p:sp>
        <p:nvSpPr>
          <p:cNvPr id="3" name="Subtitle 2">
            <a:extLst>
              <a:ext uri="{FF2B5EF4-FFF2-40B4-BE49-F238E27FC236}">
                <a16:creationId xmlns:a16="http://schemas.microsoft.com/office/drawing/2014/main" id="{704C44BA-2AA4-AE1B-15BE-6B006681DA90}"/>
              </a:ext>
            </a:extLst>
          </p:cNvPr>
          <p:cNvSpPr>
            <a:spLocks noGrp="1"/>
          </p:cNvSpPr>
          <p:nvPr>
            <p:ph type="subTitle" idx="1"/>
          </p:nvPr>
        </p:nvSpPr>
        <p:spPr/>
        <p:txBody>
          <a:bodyPr/>
          <a:lstStyle/>
          <a:p>
            <a:r>
              <a:rPr lang="en-US" dirty="0"/>
              <a:t>Opening of Fiscal Year 2025	</a:t>
            </a:r>
          </a:p>
        </p:txBody>
      </p:sp>
      <p:grpSp>
        <p:nvGrpSpPr>
          <p:cNvPr id="6" name="Group 5">
            <a:extLst>
              <a:ext uri="{FF2B5EF4-FFF2-40B4-BE49-F238E27FC236}">
                <a16:creationId xmlns:a16="http://schemas.microsoft.com/office/drawing/2014/main" id="{A2B17386-1886-EBFE-85C9-35F7E6CA9AFB}"/>
              </a:ext>
            </a:extLst>
          </p:cNvPr>
          <p:cNvGrpSpPr/>
          <p:nvPr/>
        </p:nvGrpSpPr>
        <p:grpSpPr>
          <a:xfrm>
            <a:off x="152399" y="84842"/>
            <a:ext cx="11894599" cy="1113643"/>
            <a:chOff x="76201" y="76199"/>
            <a:chExt cx="12789366" cy="1202419"/>
          </a:xfrm>
        </p:grpSpPr>
        <p:pic>
          <p:nvPicPr>
            <p:cNvPr id="7" name="Picture 3">
              <a:extLst>
                <a:ext uri="{FF2B5EF4-FFF2-40B4-BE49-F238E27FC236}">
                  <a16:creationId xmlns:a16="http://schemas.microsoft.com/office/drawing/2014/main" id="{455B1C23-D39B-E535-6867-E0EA1469D6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76201" y="76199"/>
              <a:ext cx="12789366" cy="120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a:extLst>
                <a:ext uri="{FF2B5EF4-FFF2-40B4-BE49-F238E27FC236}">
                  <a16:creationId xmlns:a16="http://schemas.microsoft.com/office/drawing/2014/main" id="{87B59C36-C914-B628-8787-69D5019993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52398" y="76200"/>
              <a:ext cx="5272573" cy="1120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4291080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C48BCA1-35EB-CE4E-1674-D096297BBFA0}"/>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B73BCDF7-0DB6-64CA-0C88-E8FCDEE47A7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68F55CE9-2BF8-5ABC-A4EC-790A40204CA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888FB017-1E5D-006C-52C9-7F3C73DCE056}"/>
              </a:ext>
            </a:extLst>
          </p:cNvPr>
          <p:cNvSpPr>
            <a:spLocks noGrp="1"/>
          </p:cNvSpPr>
          <p:nvPr>
            <p:ph type="title"/>
          </p:nvPr>
        </p:nvSpPr>
        <p:spPr>
          <a:xfrm>
            <a:off x="5543818" y="98795"/>
            <a:ext cx="5809982" cy="1145221"/>
          </a:xfrm>
        </p:spPr>
        <p:txBody>
          <a:bodyPr/>
          <a:lstStyle/>
          <a:p>
            <a:r>
              <a:rPr lang="en-US" dirty="0">
                <a:solidFill>
                  <a:schemeClr val="bg1"/>
                </a:solidFill>
              </a:rPr>
              <a:t>SHaRP Integration</a:t>
            </a:r>
          </a:p>
        </p:txBody>
      </p:sp>
      <p:sp>
        <p:nvSpPr>
          <p:cNvPr id="3" name="Content Placeholder 2">
            <a:extLst>
              <a:ext uri="{FF2B5EF4-FFF2-40B4-BE49-F238E27FC236}">
                <a16:creationId xmlns:a16="http://schemas.microsoft.com/office/drawing/2014/main" id="{1B9B079E-DB3C-B61C-0D6E-DBD86344C6B6}"/>
              </a:ext>
            </a:extLst>
          </p:cNvPr>
          <p:cNvSpPr>
            <a:spLocks noGrp="1"/>
          </p:cNvSpPr>
          <p:nvPr>
            <p:ph idx="1"/>
          </p:nvPr>
        </p:nvSpPr>
        <p:spPr>
          <a:xfrm>
            <a:off x="838200" y="1825625"/>
            <a:ext cx="8900604" cy="4539664"/>
          </a:xfrm>
        </p:spPr>
        <p:txBody>
          <a:bodyPr/>
          <a:lstStyle/>
          <a:p>
            <a:pPr marL="0" indent="0">
              <a:buNone/>
            </a:pPr>
            <a:r>
              <a:rPr lang="en-US" sz="2400" dirty="0"/>
              <a:t>May 20</a:t>
            </a:r>
          </a:p>
          <a:p>
            <a:r>
              <a:rPr lang="en-US" sz="2000" kern="0" dirty="0">
                <a:solidFill>
                  <a:srgbClr val="000000"/>
                </a:solidFill>
                <a:effectLst/>
                <a:ea typeface="Times New Roman" panose="02020603050405020304" pitchFamily="18" charset="0"/>
              </a:rPr>
              <a:t>Deadline to request ChartFields in SMART for SHaRP integration.</a:t>
            </a:r>
          </a:p>
          <a:p>
            <a:pPr marL="0" indent="0">
              <a:buNone/>
            </a:pPr>
            <a:r>
              <a:rPr lang="en-US" sz="2400" kern="0" dirty="0">
                <a:solidFill>
                  <a:srgbClr val="000000"/>
                </a:solidFill>
              </a:rPr>
              <a:t>June 9</a:t>
            </a:r>
          </a:p>
          <a:p>
            <a:r>
              <a:rPr lang="en-US" sz="2000" dirty="0">
                <a:solidFill>
                  <a:srgbClr val="000000"/>
                </a:solidFill>
                <a:effectLst/>
                <a:ea typeface="Times New Roman" panose="02020603050405020304" pitchFamily="18" charset="0"/>
                <a:cs typeface="Times New Roman" panose="02020603050405020304" pitchFamily="18" charset="0"/>
              </a:rPr>
              <a:t>Payroll Services will insert a new row in the SHaRP department budget tables effective dated June 09, 2024, which reflects a budget end date of June 14, 2025, and fiscal year of 2025.  Agencies should refrain from entering any rows in the SHaRP department budget table with an effective date greater than or equal to June 09, 2024, until after the fiscal year 2025 insert has been completed on June 16, 2024. Further instructions on the entry of FY 2025 rows in the SHaRP department budget tables will be issued in an</a:t>
            </a:r>
            <a:r>
              <a:rPr lang="en-US" sz="2000" dirty="0">
                <a:effectLst/>
                <a:ea typeface="Times New Roman" panose="02020603050405020304" pitchFamily="18" charset="0"/>
                <a:cs typeface="Times New Roman" panose="02020603050405020304" pitchFamily="18" charset="0"/>
              </a:rPr>
              <a:t> upcoming payroll informational circular</a:t>
            </a:r>
            <a:r>
              <a:rPr lang="en-US" sz="2000" dirty="0">
                <a:solidFill>
                  <a:srgbClr val="000000"/>
                </a:solidFill>
                <a:effectLst/>
                <a:ea typeface="Times New Roman" panose="02020603050405020304" pitchFamily="18" charset="0"/>
                <a:cs typeface="Times New Roman" panose="02020603050405020304" pitchFamily="18" charset="0"/>
              </a:rPr>
              <a:t>.</a:t>
            </a:r>
          </a:p>
          <a:p>
            <a:pPr marL="0" indent="0">
              <a:buNone/>
            </a:pPr>
            <a:r>
              <a:rPr lang="en-US" sz="2000" dirty="0">
                <a:solidFill>
                  <a:srgbClr val="000000"/>
                </a:solidFill>
                <a:ea typeface="Times New Roman" panose="02020603050405020304" pitchFamily="18" charset="0"/>
                <a:cs typeface="Times New Roman" panose="02020603050405020304" pitchFamily="18" charset="0"/>
              </a:rPr>
              <a:t>June 8 pay period end</a:t>
            </a:r>
            <a:endParaRPr lang="en-US" sz="2000" dirty="0">
              <a:solidFill>
                <a:srgbClr val="000000"/>
              </a:solidFill>
              <a:effectLst/>
              <a:ea typeface="Times New Roman" panose="02020603050405020304" pitchFamily="18" charset="0"/>
              <a:cs typeface="Times New Roman" panose="02020603050405020304" pitchFamily="18" charset="0"/>
            </a:endParaRPr>
          </a:p>
          <a:p>
            <a:r>
              <a:rPr lang="en-US" sz="2000" dirty="0">
                <a:solidFill>
                  <a:srgbClr val="000000"/>
                </a:solidFill>
                <a:ea typeface="Calibri" panose="020F0502020204030204" pitchFamily="34" charset="0"/>
                <a:cs typeface="Times New Roman" panose="02020603050405020304" pitchFamily="18" charset="0"/>
              </a:rPr>
              <a:t>No Off-cycle C </a:t>
            </a:r>
            <a:endParaRPr lang="en-US" sz="2000" dirty="0">
              <a:effectLst/>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86153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AF72C8F-0023-05BA-E355-A73D23E297C0}"/>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2E626EDA-B582-99B2-C14E-1E8110E1EA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7F42278C-7C86-E6BC-3D07-EAD70674531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F46307B6-F1FE-5CC3-1125-2D361074052D}"/>
              </a:ext>
            </a:extLst>
          </p:cNvPr>
          <p:cNvSpPr>
            <a:spLocks noGrp="1"/>
          </p:cNvSpPr>
          <p:nvPr>
            <p:ph type="title"/>
          </p:nvPr>
        </p:nvSpPr>
        <p:spPr>
          <a:xfrm>
            <a:off x="5543817" y="98795"/>
            <a:ext cx="5809982" cy="1081935"/>
          </a:xfrm>
        </p:spPr>
        <p:txBody>
          <a:bodyPr/>
          <a:lstStyle/>
          <a:p>
            <a:r>
              <a:rPr lang="en-US" dirty="0">
                <a:solidFill>
                  <a:schemeClr val="bg1"/>
                </a:solidFill>
              </a:rPr>
              <a:t>GL &amp; KK </a:t>
            </a:r>
          </a:p>
        </p:txBody>
      </p:sp>
      <p:sp>
        <p:nvSpPr>
          <p:cNvPr id="3" name="Content Placeholder 2">
            <a:extLst>
              <a:ext uri="{FF2B5EF4-FFF2-40B4-BE49-F238E27FC236}">
                <a16:creationId xmlns:a16="http://schemas.microsoft.com/office/drawing/2014/main" id="{6F017B5C-C818-A747-721F-E75F478A86ED}"/>
              </a:ext>
            </a:extLst>
          </p:cNvPr>
          <p:cNvSpPr>
            <a:spLocks noGrp="1"/>
          </p:cNvSpPr>
          <p:nvPr>
            <p:ph idx="1"/>
          </p:nvPr>
        </p:nvSpPr>
        <p:spPr>
          <a:xfrm>
            <a:off x="838199" y="1367160"/>
            <a:ext cx="10515599" cy="5078027"/>
          </a:xfrm>
        </p:spPr>
        <p:txBody>
          <a:bodyPr>
            <a:normAutofit fontScale="92500"/>
          </a:bodyPr>
          <a:lstStyle/>
          <a:p>
            <a:pPr marL="0" indent="0">
              <a:buNone/>
            </a:pPr>
            <a:r>
              <a:rPr lang="en-US" sz="2400" dirty="0"/>
              <a:t>June 24 7:00 PM</a:t>
            </a:r>
          </a:p>
          <a:p>
            <a:r>
              <a:rPr lang="en-US" sz="2000" kern="0" dirty="0">
                <a:solidFill>
                  <a:srgbClr val="000000"/>
                </a:solidFill>
                <a:effectLst/>
                <a:ea typeface="Times New Roman" panose="02020603050405020304" pitchFamily="18" charset="0"/>
              </a:rPr>
              <a:t>Final INF06 Inbound GL Journal for FY 2024 business must be loaded.</a:t>
            </a:r>
          </a:p>
          <a:p>
            <a:pPr marL="0" indent="0">
              <a:buNone/>
            </a:pPr>
            <a:r>
              <a:rPr lang="en-US" sz="2400" dirty="0"/>
              <a:t>June 25 3:00 PM</a:t>
            </a:r>
          </a:p>
          <a:p>
            <a:r>
              <a:rPr lang="en-US" sz="2000" kern="0" dirty="0">
                <a:solidFill>
                  <a:srgbClr val="000000"/>
                </a:solidFill>
                <a:effectLst/>
                <a:ea typeface="Times New Roman" panose="02020603050405020304" pitchFamily="18" charset="0"/>
              </a:rPr>
              <a:t>Final GL Journal spreadsheet must be uploaded. </a:t>
            </a:r>
            <a:endParaRPr lang="en-US" sz="2000" dirty="0"/>
          </a:p>
          <a:p>
            <a:pPr marL="0" indent="0">
              <a:buNone/>
            </a:pPr>
            <a:r>
              <a:rPr lang="en-US" sz="2400" dirty="0"/>
              <a:t>June 25 7:00 PM</a:t>
            </a:r>
          </a:p>
          <a:p>
            <a:r>
              <a:rPr lang="en-US" sz="2000" kern="0" dirty="0">
                <a:solidFill>
                  <a:srgbClr val="000000"/>
                </a:solidFill>
                <a:effectLst/>
                <a:ea typeface="Times New Roman" panose="02020603050405020304" pitchFamily="18" charset="0"/>
              </a:rPr>
              <a:t>GL Journals must be successfully edited, budget checked, agency approved, and submitted into workflow for central approval.</a:t>
            </a:r>
          </a:p>
          <a:p>
            <a:pPr marL="0" indent="0">
              <a:buNone/>
            </a:pPr>
            <a:r>
              <a:rPr lang="en-US" sz="2400" kern="0" dirty="0">
                <a:solidFill>
                  <a:srgbClr val="000000"/>
                </a:solidFill>
              </a:rPr>
              <a:t>June 30</a:t>
            </a:r>
          </a:p>
          <a:p>
            <a:r>
              <a:rPr lang="en-US" sz="2000" dirty="0">
                <a:solidFill>
                  <a:srgbClr val="000000"/>
                </a:solidFill>
                <a:effectLst/>
                <a:ea typeface="Times New Roman" panose="02020603050405020304" pitchFamily="18" charset="0"/>
                <a:cs typeface="Times New Roman" panose="02020603050405020304" pitchFamily="18" charset="0"/>
              </a:rPr>
              <a:t>Budget Journals for re-appropriations, lapses, transfers, and appropriations will be posted in SMART.</a:t>
            </a:r>
          </a:p>
          <a:p>
            <a:pPr marL="0" indent="0">
              <a:buNone/>
            </a:pPr>
            <a:r>
              <a:rPr lang="en-US" sz="2400" dirty="0">
                <a:solidFill>
                  <a:srgbClr val="000000"/>
                </a:solidFill>
                <a:ea typeface="Calibri" panose="020F0502020204030204" pitchFamily="34" charset="0"/>
                <a:cs typeface="Times New Roman" panose="02020603050405020304" pitchFamily="18" charset="0"/>
              </a:rPr>
              <a:t>July 5 6:00 AM – 10:00 AM</a:t>
            </a:r>
          </a:p>
          <a:p>
            <a:r>
              <a:rPr lang="en-US" sz="2200" dirty="0">
                <a:effectLst/>
                <a:ea typeface="Calibri" panose="020F0502020204030204" pitchFamily="34" charset="0"/>
                <a:cs typeface="Times New Roman" panose="02020603050405020304" pitchFamily="18" charset="0"/>
              </a:rPr>
              <a:t>SMART will be closed for final FY 2024 close processing.  A SMART announcement will be sent when the system is opened to agency users. </a:t>
            </a:r>
            <a:r>
              <a:rPr lang="en-US" sz="2200" dirty="0">
                <a:solidFill>
                  <a:srgbClr val="000000"/>
                </a:solidFill>
                <a:effectLst/>
                <a:ea typeface="Times New Roman" panose="02020603050405020304" pitchFamily="18" charset="0"/>
                <a:cs typeface="Times New Roman" panose="02020603050405020304" pitchFamily="18" charset="0"/>
              </a:rPr>
              <a:t>SMART Team will run FY close. Year-end close (YEC) journals will be created to carry forward asset, liability, and equity account balances.</a:t>
            </a:r>
            <a:endParaRPr lang="en-US" sz="2200" dirty="0">
              <a:effectLst/>
              <a:ea typeface="Calibri" panose="020F0502020204030204" pitchFamily="34" charset="0"/>
              <a:cs typeface="Times New Roman" panose="02020603050405020304" pitchFamily="18" charset="0"/>
            </a:endParaRPr>
          </a:p>
          <a:p>
            <a:endParaRPr lang="en-US" sz="2000" dirty="0">
              <a:solidFill>
                <a:srgbClr val="000000"/>
              </a:solidFill>
              <a:ea typeface="Calibri" panose="020F0502020204030204" pitchFamily="34" charset="0"/>
              <a:cs typeface="Times New Roman" panose="02020603050405020304" pitchFamily="18" charset="0"/>
            </a:endParaRPr>
          </a:p>
          <a:p>
            <a:pPr marL="0" indent="0">
              <a:buNone/>
            </a:pPr>
            <a:endParaRPr lang="en-US" sz="2000" dirty="0">
              <a:effectLst/>
              <a:ea typeface="Calibri" panose="020F0502020204030204" pitchFamily="34" charset="0"/>
              <a:cs typeface="Times New Roman" panose="02020603050405020304" pitchFamily="18" charset="0"/>
            </a:endParaRPr>
          </a:p>
          <a:p>
            <a:pPr marL="0" indent="0">
              <a:buNone/>
            </a:pPr>
            <a:endParaRPr lang="en-US" sz="2000" dirty="0"/>
          </a:p>
        </p:txBody>
      </p:sp>
    </p:spTree>
    <p:extLst>
      <p:ext uri="{BB962C8B-B14F-4D97-AF65-F5344CB8AC3E}">
        <p14:creationId xmlns:p14="http://schemas.microsoft.com/office/powerpoint/2010/main" val="3584548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4E3E25D-68F5-E96C-3110-8FFE36A2F4E9}"/>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7CDF7289-9B38-84ED-444C-2CBAF9CF60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D965BB9A-B73F-37AD-8CDE-EA04A9B12B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6606EC76-00FC-1EDC-4DCB-C8DFDE220EAB}"/>
              </a:ext>
            </a:extLst>
          </p:cNvPr>
          <p:cNvSpPr>
            <a:spLocks noGrp="1"/>
          </p:cNvSpPr>
          <p:nvPr>
            <p:ph type="title"/>
          </p:nvPr>
        </p:nvSpPr>
        <p:spPr>
          <a:xfrm>
            <a:off x="5166804" y="98795"/>
            <a:ext cx="6186996" cy="1145221"/>
          </a:xfrm>
        </p:spPr>
        <p:txBody>
          <a:bodyPr/>
          <a:lstStyle/>
          <a:p>
            <a:r>
              <a:rPr lang="en-US" dirty="0">
                <a:solidFill>
                  <a:schemeClr val="bg1"/>
                </a:solidFill>
              </a:rPr>
              <a:t>GL Encumbrances</a:t>
            </a:r>
          </a:p>
        </p:txBody>
      </p:sp>
      <p:sp>
        <p:nvSpPr>
          <p:cNvPr id="3" name="Content Placeholder 2">
            <a:extLst>
              <a:ext uri="{FF2B5EF4-FFF2-40B4-BE49-F238E27FC236}">
                <a16:creationId xmlns:a16="http://schemas.microsoft.com/office/drawing/2014/main" id="{FF61A174-3C6C-FFDF-C359-DF221169AFB4}"/>
              </a:ext>
            </a:extLst>
          </p:cNvPr>
          <p:cNvSpPr>
            <a:spLocks noGrp="1"/>
          </p:cNvSpPr>
          <p:nvPr>
            <p:ph idx="1"/>
          </p:nvPr>
        </p:nvSpPr>
        <p:spPr>
          <a:xfrm>
            <a:off x="838200" y="1571348"/>
            <a:ext cx="10427563" cy="4605615"/>
          </a:xfrm>
        </p:spPr>
        <p:txBody>
          <a:bodyPr>
            <a:normAutofit fontScale="92500" lnSpcReduction="20000"/>
          </a:bodyPr>
          <a:lstStyle/>
          <a:p>
            <a:pPr marL="0" indent="0">
              <a:buNone/>
            </a:pPr>
            <a:r>
              <a:rPr lang="en-US" sz="2400" dirty="0"/>
              <a:t>June 14 – 5:00 PM</a:t>
            </a:r>
          </a:p>
          <a:p>
            <a:r>
              <a:rPr lang="en-US" sz="2000" kern="0" dirty="0">
                <a:solidFill>
                  <a:srgbClr val="000000"/>
                </a:solidFill>
                <a:effectLst/>
                <a:ea typeface="Times New Roman" panose="02020603050405020304" pitchFamily="18" charset="0"/>
              </a:rPr>
              <a:t>FY 2024 GL Encumbrance Request forms for State General Fund (SGF) amounts greater than $5,000 using SGF must be sent to the Central Responsibilities Team. The form should be attached to a Kansas Service Desk ticket.</a:t>
            </a:r>
          </a:p>
          <a:p>
            <a:pPr marL="0" indent="0">
              <a:buNone/>
            </a:pPr>
            <a:r>
              <a:rPr lang="en-US" sz="2400" kern="0" dirty="0">
                <a:solidFill>
                  <a:srgbClr val="000000"/>
                </a:solidFill>
              </a:rPr>
              <a:t>June 20 – 5:00 PM</a:t>
            </a:r>
          </a:p>
          <a:p>
            <a:r>
              <a:rPr lang="en-US" sz="2000" dirty="0">
                <a:solidFill>
                  <a:srgbClr val="000000"/>
                </a:solidFill>
                <a:effectLst/>
                <a:ea typeface="Times New Roman" panose="02020603050405020304" pitchFamily="18" charset="0"/>
                <a:cs typeface="Times New Roman" panose="02020603050405020304" pitchFamily="18" charset="0"/>
              </a:rPr>
              <a:t>FY 2024 GL Encumbrance Request forms for all encumbrances equal to or less than $5,000 using SGF or any amount using all other funds must be sent to the Central Responsibilities Team. The form should be attached to a Kansas Service Desk ticket.</a:t>
            </a:r>
          </a:p>
          <a:p>
            <a:pPr marL="0" indent="0">
              <a:buNone/>
            </a:pPr>
            <a:r>
              <a:rPr lang="en-US" sz="2400" dirty="0">
                <a:solidFill>
                  <a:srgbClr val="000000"/>
                </a:solidFill>
                <a:ea typeface="Calibri" panose="020F0502020204030204" pitchFamily="34" charset="0"/>
                <a:cs typeface="Times New Roman" panose="02020603050405020304" pitchFamily="18" charset="0"/>
              </a:rPr>
              <a:t>June 26</a:t>
            </a:r>
          </a:p>
          <a:p>
            <a:r>
              <a:rPr lang="en-US" sz="2000" dirty="0">
                <a:solidFill>
                  <a:srgbClr val="000000"/>
                </a:solidFill>
                <a:effectLst/>
                <a:ea typeface="Times New Roman" panose="02020603050405020304" pitchFamily="18" charset="0"/>
                <a:cs typeface="Times New Roman" panose="02020603050405020304" pitchFamily="18" charset="0"/>
              </a:rPr>
              <a:t>Agencies will be notified if the Division of the Budget denies a GL Encumbrance.</a:t>
            </a:r>
          </a:p>
          <a:p>
            <a:pPr marL="0" indent="0">
              <a:buNone/>
            </a:pPr>
            <a:endParaRPr lang="en-US" sz="1800" dirty="0">
              <a:effectLst/>
              <a:latin typeface="Calibri" panose="020F0502020204030204" pitchFamily="34" charset="0"/>
              <a:ea typeface="Calibri" panose="020F0502020204030204" pitchFamily="34" charset="0"/>
            </a:endParaRPr>
          </a:p>
          <a:p>
            <a:pPr marL="0" indent="0">
              <a:buNone/>
            </a:pPr>
            <a:r>
              <a:rPr lang="en-US" sz="1800" dirty="0">
                <a:effectLst/>
                <a:latin typeface="Calibri" panose="020F0502020204030204" pitchFamily="34" charset="0"/>
                <a:ea typeface="Calibri" panose="020F0502020204030204" pitchFamily="34" charset="0"/>
              </a:rPr>
              <a:t>*</a:t>
            </a:r>
            <a:r>
              <a:rPr lang="en-US" sz="2200" dirty="0">
                <a:effectLst/>
                <a:ea typeface="Calibri" panose="020F0502020204030204" pitchFamily="34" charset="0"/>
              </a:rPr>
              <a:t>GL encumbrances </a:t>
            </a:r>
            <a:r>
              <a:rPr lang="en-US" sz="2200" b="1" u="sng" dirty="0">
                <a:effectLst/>
                <a:ea typeface="Calibri" panose="020F0502020204030204" pitchFamily="34" charset="0"/>
              </a:rPr>
              <a:t>may not</a:t>
            </a:r>
            <a:r>
              <a:rPr lang="en-US" sz="2200" dirty="0">
                <a:effectLst/>
                <a:ea typeface="Calibri" panose="020F0502020204030204" pitchFamily="34" charset="0"/>
              </a:rPr>
              <a:t> be used in a general manner to ‘save and carryforward’ unobligated funds into a future fiscal year. Please review the encumbrance and purchase policies prior to submitting a request for them.  Specifically, identify what type of expense the funds are being set aside for and make sure not to just provide a generic description.  Funds must be set aside for a prior year expense to be covered in the next fiscal year.</a:t>
            </a:r>
            <a:endParaRPr lang="en-US" sz="2200" dirty="0">
              <a:solidFill>
                <a:srgbClr val="000000"/>
              </a:solidFill>
              <a:ea typeface="Calibri" panose="020F0502020204030204" pitchFamily="34" charset="0"/>
              <a:cs typeface="Times New Roman" panose="02020603050405020304" pitchFamily="18" charset="0"/>
            </a:endParaRPr>
          </a:p>
          <a:p>
            <a:pPr marL="0" indent="0">
              <a:buNone/>
            </a:pPr>
            <a:endParaRPr lang="en-US" sz="2000" dirty="0">
              <a:effectLst/>
              <a:ea typeface="Calibri" panose="020F0502020204030204" pitchFamily="34" charset="0"/>
              <a:cs typeface="Times New Roman" panose="02020603050405020304" pitchFamily="18" charset="0"/>
            </a:endParaRPr>
          </a:p>
          <a:p>
            <a:pPr marL="0" indent="0">
              <a:buNone/>
            </a:pPr>
            <a:endParaRPr lang="en-US" sz="20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95644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5DA8E459-1031-6624-F7FC-CF27F1A82800}"/>
              </a:ext>
            </a:extLst>
          </p:cNvPr>
          <p:cNvGrpSpPr/>
          <p:nvPr/>
        </p:nvGrpSpPr>
        <p:grpSpPr>
          <a:xfrm>
            <a:off x="292963" y="98795"/>
            <a:ext cx="11435179" cy="1259488"/>
            <a:chOff x="56406" y="462721"/>
            <a:chExt cx="7404577" cy="696157"/>
          </a:xfrm>
        </p:grpSpPr>
        <p:pic>
          <p:nvPicPr>
            <p:cNvPr id="5" name="Picture 3">
              <a:extLst>
                <a:ext uri="{FF2B5EF4-FFF2-40B4-BE49-F238E27FC236}">
                  <a16:creationId xmlns:a16="http://schemas.microsoft.com/office/drawing/2014/main" id="{C4C87660-2631-58F1-3978-CB3439BBCF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5CB9C5AE-3116-7A9A-84CB-825A7FB0D2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AB688AF9-564F-3BCC-AB6E-930BA2046211}"/>
              </a:ext>
            </a:extLst>
          </p:cNvPr>
          <p:cNvSpPr>
            <a:spLocks noGrp="1"/>
          </p:cNvSpPr>
          <p:nvPr>
            <p:ph type="title"/>
          </p:nvPr>
        </p:nvSpPr>
        <p:spPr>
          <a:xfrm>
            <a:off x="5992426" y="98795"/>
            <a:ext cx="5361373" cy="1259486"/>
          </a:xfrm>
        </p:spPr>
        <p:txBody>
          <a:bodyPr/>
          <a:lstStyle/>
          <a:p>
            <a:r>
              <a:rPr lang="en-US" dirty="0">
                <a:solidFill>
                  <a:schemeClr val="bg1"/>
                </a:solidFill>
              </a:rPr>
              <a:t>Reminders</a:t>
            </a:r>
          </a:p>
        </p:txBody>
      </p:sp>
      <p:sp>
        <p:nvSpPr>
          <p:cNvPr id="3" name="Content Placeholder 2">
            <a:extLst>
              <a:ext uri="{FF2B5EF4-FFF2-40B4-BE49-F238E27FC236}">
                <a16:creationId xmlns:a16="http://schemas.microsoft.com/office/drawing/2014/main" id="{1656C598-A012-D0D3-06BF-F98BDC070FD9}"/>
              </a:ext>
            </a:extLst>
          </p:cNvPr>
          <p:cNvSpPr>
            <a:spLocks noGrp="1"/>
          </p:cNvSpPr>
          <p:nvPr>
            <p:ph idx="1"/>
          </p:nvPr>
        </p:nvSpPr>
        <p:spPr/>
        <p:txBody>
          <a:bodyPr>
            <a:normAutofit fontScale="92500" lnSpcReduction="20000"/>
          </a:bodyPr>
          <a:lstStyle/>
          <a:p>
            <a:pPr marL="0" indent="0">
              <a:buNone/>
            </a:pPr>
            <a:r>
              <a:rPr lang="en-US" sz="2600" dirty="0">
                <a:effectLst/>
                <a:latin typeface="Calibri" panose="020F0502020204030204" pitchFamily="34" charset="0"/>
                <a:ea typeface="Calibri" panose="020F0502020204030204" pitchFamily="34" charset="0"/>
              </a:rPr>
              <a:t>Credit Card Clearing Funds </a:t>
            </a:r>
          </a:p>
          <a:p>
            <a:r>
              <a:rPr lang="en-US" sz="2200" dirty="0">
                <a:effectLst/>
                <a:latin typeface="Calibri" panose="020F0502020204030204" pitchFamily="34" charset="0"/>
                <a:ea typeface="Calibri" panose="020F0502020204030204" pitchFamily="34" charset="0"/>
              </a:rPr>
              <a:t>All Credit Card Clearing Funds need to be at a zero balance by Fiscal Year End. There is no automatic notification that a Credit Card Deposit has been processed in SMART. It is the Agency’s responsibility to search for and adjust these transactions daily. It is the Agency’s responsibility to move their monies out of the Credit Card Clearing Fund; this is to be done daily via a Deposit Adjustment in SMART.</a:t>
            </a:r>
          </a:p>
          <a:p>
            <a:pPr marL="0" indent="0">
              <a:buNone/>
            </a:pPr>
            <a:r>
              <a:rPr lang="en-US" sz="2600" dirty="0"/>
              <a:t>Month-End Checklists are your friend</a:t>
            </a:r>
            <a:r>
              <a:rPr lang="en-US" dirty="0"/>
              <a:t>.</a:t>
            </a:r>
          </a:p>
          <a:p>
            <a:r>
              <a:rPr lang="en-US" sz="2200" dirty="0"/>
              <a:t>KS_PO_CLOSED_POS and KS_PO_MAY_CLOSE queries are even more important at year end since non-encumbered budget balances will be lapsed.</a:t>
            </a:r>
          </a:p>
          <a:p>
            <a:r>
              <a:rPr lang="en-US" sz="2200" dirty="0"/>
              <a:t>Lots of information is provided in the Month-End Checklist to help ensure that transactions are fully processed.</a:t>
            </a:r>
          </a:p>
          <a:p>
            <a:pPr marL="0" indent="0">
              <a:buNone/>
            </a:pPr>
            <a:r>
              <a:rPr lang="en-US" sz="2600" dirty="0"/>
              <a:t>June 26 – 28</a:t>
            </a:r>
          </a:p>
          <a:p>
            <a:r>
              <a:rPr lang="en-US" sz="2200" dirty="0"/>
              <a:t>Agencies should have accounting staff available for questions that may be encountered as the SMART Team works through the closing process and any transactions that may need additional attention.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5750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F4E2F7D-C293-A887-33C3-DF96502892E0}"/>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11A288AB-4788-F758-4C9A-533192815D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579B3880-6F23-B043-32FE-602246D6F4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6773629F-112A-6531-CE14-BAFE11082384}"/>
              </a:ext>
            </a:extLst>
          </p:cNvPr>
          <p:cNvSpPr>
            <a:spLocks noGrp="1"/>
          </p:cNvSpPr>
          <p:nvPr>
            <p:ph type="title"/>
          </p:nvPr>
        </p:nvSpPr>
        <p:spPr>
          <a:xfrm>
            <a:off x="6096000" y="168676"/>
            <a:ext cx="5257800" cy="958788"/>
          </a:xfrm>
        </p:spPr>
        <p:txBody>
          <a:bodyPr/>
          <a:lstStyle/>
          <a:p>
            <a:r>
              <a:rPr lang="en-US" dirty="0">
                <a:solidFill>
                  <a:schemeClr val="bg1"/>
                </a:solidFill>
              </a:rPr>
              <a:t>Questions ? ? ?</a:t>
            </a:r>
          </a:p>
        </p:txBody>
      </p:sp>
      <p:sp>
        <p:nvSpPr>
          <p:cNvPr id="3" name="Content Placeholder 2">
            <a:extLst>
              <a:ext uri="{FF2B5EF4-FFF2-40B4-BE49-F238E27FC236}">
                <a16:creationId xmlns:a16="http://schemas.microsoft.com/office/drawing/2014/main" id="{EF0873CD-7A1A-C62B-6495-873D1A6800C5}"/>
              </a:ext>
            </a:extLst>
          </p:cNvPr>
          <p:cNvSpPr>
            <a:spLocks noGrp="1"/>
          </p:cNvSpPr>
          <p:nvPr>
            <p:ph idx="1"/>
          </p:nvPr>
        </p:nvSpPr>
        <p:spPr/>
        <p:txBody>
          <a:bodyPr/>
          <a:lstStyle/>
          <a:p>
            <a:pPr marL="0" indent="0">
              <a:buNone/>
            </a:pPr>
            <a:r>
              <a:rPr lang="en-US" dirty="0"/>
              <a:t>Send questions to:</a:t>
            </a:r>
          </a:p>
          <a:p>
            <a:pPr marL="0" indent="0" algn="ctr">
              <a:buNone/>
            </a:pPr>
            <a:r>
              <a:rPr lang="en-US" dirty="0"/>
              <a:t>Lisa Donald – </a:t>
            </a:r>
            <a:r>
              <a:rPr lang="en-US" dirty="0">
                <a:hlinkClick r:id="rId3"/>
              </a:rPr>
              <a:t>lisa.donald@ks.gov</a:t>
            </a:r>
            <a:endParaRPr lang="en-US" dirty="0"/>
          </a:p>
          <a:p>
            <a:pPr marL="0" indent="0" algn="ctr">
              <a:buNone/>
            </a:pPr>
            <a:r>
              <a:rPr lang="en-US" dirty="0"/>
              <a:t> 	or</a:t>
            </a:r>
          </a:p>
          <a:p>
            <a:pPr marL="0" indent="0" algn="ctr">
              <a:buNone/>
            </a:pPr>
            <a:r>
              <a:rPr lang="en-US" dirty="0"/>
              <a:t>Heather DeBusk – </a:t>
            </a:r>
            <a:r>
              <a:rPr lang="en-US" dirty="0">
                <a:hlinkClick r:id="rId4"/>
              </a:rPr>
              <a:t>heather.debusk@ks.gov</a:t>
            </a:r>
            <a:endParaRPr lang="en-US" dirty="0"/>
          </a:p>
          <a:p>
            <a:pPr marL="0" indent="0">
              <a:buNone/>
            </a:pPr>
            <a:endParaRPr lang="en-US" dirty="0"/>
          </a:p>
          <a:p>
            <a:pPr marL="0" indent="0">
              <a:buNone/>
            </a:pPr>
            <a:r>
              <a:rPr lang="en-US" dirty="0"/>
              <a:t>If you have any suggestions on how we could better present the Year End Information to you, please also send those suggestions and we will take them in consideration when planning for next fiscal </a:t>
            </a:r>
            <a:r>
              <a:rPr lang="en-US"/>
              <a:t>year end.</a:t>
            </a:r>
            <a:endParaRPr lang="en-US" dirty="0"/>
          </a:p>
          <a:p>
            <a:pPr marL="0" indent="0">
              <a:buNone/>
            </a:pPr>
            <a:endParaRPr lang="en-US" dirty="0"/>
          </a:p>
        </p:txBody>
      </p:sp>
    </p:spTree>
    <p:extLst>
      <p:ext uri="{BB962C8B-B14F-4D97-AF65-F5344CB8AC3E}">
        <p14:creationId xmlns:p14="http://schemas.microsoft.com/office/powerpoint/2010/main" val="388642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7F5EF8A-38EE-9B44-0A0F-B073067F6DDC}"/>
              </a:ext>
            </a:extLst>
          </p:cNvPr>
          <p:cNvGrpSpPr/>
          <p:nvPr/>
        </p:nvGrpSpPr>
        <p:grpSpPr>
          <a:xfrm>
            <a:off x="392097" y="363983"/>
            <a:ext cx="11407805" cy="1162975"/>
            <a:chOff x="56406" y="462721"/>
            <a:chExt cx="7404577" cy="696157"/>
          </a:xfrm>
        </p:grpSpPr>
        <p:pic>
          <p:nvPicPr>
            <p:cNvPr id="10" name="Picture 3">
              <a:extLst>
                <a:ext uri="{FF2B5EF4-FFF2-40B4-BE49-F238E27FC236}">
                  <a16:creationId xmlns:a16="http://schemas.microsoft.com/office/drawing/2014/main" id="{1698395E-AEBB-4C18-D84F-1FD74F2C024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2">
              <a:extLst>
                <a:ext uri="{FF2B5EF4-FFF2-40B4-BE49-F238E27FC236}">
                  <a16:creationId xmlns:a16="http://schemas.microsoft.com/office/drawing/2014/main" id="{A82F402F-1201-6F41-5714-115C3E2717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Title 3">
            <a:extLst>
              <a:ext uri="{FF2B5EF4-FFF2-40B4-BE49-F238E27FC236}">
                <a16:creationId xmlns:a16="http://schemas.microsoft.com/office/drawing/2014/main" id="{ED340ABB-20B4-180A-E3DF-E9474BDAE4D1}"/>
              </a:ext>
            </a:extLst>
          </p:cNvPr>
          <p:cNvSpPr>
            <a:spLocks noGrp="1"/>
          </p:cNvSpPr>
          <p:nvPr>
            <p:ph type="title"/>
          </p:nvPr>
        </p:nvSpPr>
        <p:spPr>
          <a:xfrm>
            <a:off x="5536780" y="363983"/>
            <a:ext cx="5391631" cy="1162975"/>
          </a:xfrm>
        </p:spPr>
        <p:txBody>
          <a:bodyPr>
            <a:normAutofit/>
          </a:bodyPr>
          <a:lstStyle/>
          <a:p>
            <a:r>
              <a:rPr lang="en-US" dirty="0">
                <a:solidFill>
                  <a:schemeClr val="bg1"/>
                </a:solidFill>
              </a:rPr>
              <a:t>Asset Management</a:t>
            </a:r>
          </a:p>
        </p:txBody>
      </p:sp>
      <p:sp>
        <p:nvSpPr>
          <p:cNvPr id="5" name="Content Placeholder 4">
            <a:extLst>
              <a:ext uri="{FF2B5EF4-FFF2-40B4-BE49-F238E27FC236}">
                <a16:creationId xmlns:a16="http://schemas.microsoft.com/office/drawing/2014/main" id="{3CA7B06F-3798-86E2-8E48-3DBD2295ECC9}"/>
              </a:ext>
            </a:extLst>
          </p:cNvPr>
          <p:cNvSpPr>
            <a:spLocks noGrp="1"/>
          </p:cNvSpPr>
          <p:nvPr>
            <p:ph idx="1"/>
          </p:nvPr>
        </p:nvSpPr>
        <p:spPr>
          <a:xfrm>
            <a:off x="1899820" y="1825625"/>
            <a:ext cx="7519387" cy="4086903"/>
          </a:xfrm>
        </p:spPr>
        <p:txBody>
          <a:bodyPr/>
          <a:lstStyle/>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rPr>
              <a:t>June 25 7:00 PM</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All new assets, cost updates, and costs for CIP assets must be entered in SMART. </a:t>
            </a:r>
          </a:p>
          <a:p>
            <a:pPr marL="0" marR="0" lvl="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Any completed CIP assets must have the completion steps performed.</a:t>
            </a:r>
          </a:p>
          <a:p>
            <a:pPr marL="0" marR="0" lvl="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All assets added to AM by asset integration must have loaded.</a:t>
            </a:r>
          </a:p>
          <a:p>
            <a:pPr marL="0" marR="0" lvl="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For any new assets, the transaction date is the date the asset was placed in service.</a:t>
            </a:r>
            <a:endParaRPr lang="en-US" sz="20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491992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456DDB0B-D510-F6EF-ADFF-4BCED8146664}"/>
              </a:ext>
            </a:extLst>
          </p:cNvPr>
          <p:cNvGrpSpPr/>
          <p:nvPr/>
        </p:nvGrpSpPr>
        <p:grpSpPr>
          <a:xfrm>
            <a:off x="230818" y="417251"/>
            <a:ext cx="11407805" cy="1162975"/>
            <a:chOff x="56406" y="462721"/>
            <a:chExt cx="7404577" cy="696157"/>
          </a:xfrm>
        </p:grpSpPr>
        <p:pic>
          <p:nvPicPr>
            <p:cNvPr id="8" name="Picture 3">
              <a:extLst>
                <a:ext uri="{FF2B5EF4-FFF2-40B4-BE49-F238E27FC236}">
                  <a16:creationId xmlns:a16="http://schemas.microsoft.com/office/drawing/2014/main" id="{43F2FA83-35A6-823F-0111-8E87341304C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a:extLst>
                <a:ext uri="{FF2B5EF4-FFF2-40B4-BE49-F238E27FC236}">
                  <a16:creationId xmlns:a16="http://schemas.microsoft.com/office/drawing/2014/main" id="{75E6B996-E27E-C40A-78B2-B97FEF7CFEC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BB2FA6DC-9A65-C8BC-D6D1-A5D876B162FE}"/>
              </a:ext>
            </a:extLst>
          </p:cNvPr>
          <p:cNvSpPr>
            <a:spLocks noGrp="1"/>
          </p:cNvSpPr>
          <p:nvPr>
            <p:ph type="title"/>
          </p:nvPr>
        </p:nvSpPr>
        <p:spPr>
          <a:xfrm>
            <a:off x="5067761" y="484403"/>
            <a:ext cx="5021062" cy="1028669"/>
          </a:xfrm>
        </p:spPr>
        <p:txBody>
          <a:bodyPr/>
          <a:lstStyle/>
          <a:p>
            <a:r>
              <a:rPr lang="en-US" dirty="0">
                <a:solidFill>
                  <a:schemeClr val="bg1"/>
                </a:solidFill>
              </a:rPr>
              <a:t>Accounts Receivable</a:t>
            </a:r>
          </a:p>
        </p:txBody>
      </p:sp>
      <p:sp>
        <p:nvSpPr>
          <p:cNvPr id="3" name="Content Placeholder 2">
            <a:extLst>
              <a:ext uri="{FF2B5EF4-FFF2-40B4-BE49-F238E27FC236}">
                <a16:creationId xmlns:a16="http://schemas.microsoft.com/office/drawing/2014/main" id="{EF8E1BB8-25E7-3E37-925D-565EFC6B8627}"/>
              </a:ext>
            </a:extLst>
          </p:cNvPr>
          <p:cNvSpPr>
            <a:spLocks noGrp="1"/>
          </p:cNvSpPr>
          <p:nvPr>
            <p:ph idx="1"/>
          </p:nvPr>
        </p:nvSpPr>
        <p:spPr>
          <a:xfrm>
            <a:off x="1677880" y="1825624"/>
            <a:ext cx="7892248" cy="4033637"/>
          </a:xfrm>
        </p:spPr>
        <p:txBody>
          <a:bodyPr>
            <a:normAutofit fontScale="92500" lnSpcReduction="20000"/>
          </a:bodyPr>
          <a:lstStyle/>
          <a:p>
            <a:pPr marL="0" marR="0" indent="0">
              <a:spcBef>
                <a:spcPts val="0"/>
              </a:spcBef>
              <a:spcAft>
                <a:spcPts val="0"/>
              </a:spcAft>
              <a:buNone/>
            </a:pPr>
            <a:r>
              <a:rPr lang="en-US" sz="2400" b="1" dirty="0">
                <a:effectLst/>
                <a:latin typeface="Calibri" panose="020F0502020204030204" pitchFamily="34" charset="0"/>
                <a:ea typeface="Calibri" panose="020F0502020204030204" pitchFamily="34" charset="0"/>
              </a:rPr>
              <a:t>June 25 7:00 PM</a:t>
            </a:r>
            <a:endParaRPr lang="en-US" sz="24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Times New Roman" panose="02020603050405020304" pitchFamily="18" charset="0"/>
              </a:rPr>
              <a:t>Deposits &amp; deposit adjustments must be entered and approved in SMART.  Any not approved will be deleted by the SMART Team.</a:t>
            </a:r>
          </a:p>
          <a:p>
            <a:pPr marL="0" marR="0" lvl="0" indent="0">
              <a:spcBef>
                <a:spcPts val="0"/>
              </a:spcBef>
              <a:spcAft>
                <a:spcPts val="0"/>
              </a:spcAft>
              <a:buNone/>
            </a:pP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Times New Roman" panose="02020603050405020304" pitchFamily="18" charset="0"/>
              </a:rPr>
              <a:t>Federal funds must have a fund balance of zero or above at FY-end.  Receivable item entries must be completed in SMART for any federal fund that has a negative balance.</a:t>
            </a:r>
          </a:p>
          <a:p>
            <a:pPr marL="0" marR="0" lvl="0" indent="0">
              <a:spcBef>
                <a:spcPts val="0"/>
              </a:spcBef>
              <a:spcAft>
                <a:spcPts val="0"/>
              </a:spcAft>
              <a:buNone/>
            </a:pP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Times New Roman" panose="02020603050405020304" pitchFamily="18" charset="0"/>
              </a:rPr>
              <a:t>Initiating interfunds must be created by 2pm to allow the reciprocating agency time to complete the interfund by 7pm.</a:t>
            </a:r>
          </a:p>
          <a:p>
            <a:pPr marL="0" marR="0" lvl="0" indent="0">
              <a:spcBef>
                <a:spcPts val="0"/>
              </a:spcBef>
              <a:spcAft>
                <a:spcPts val="0"/>
              </a:spcAft>
              <a:buNone/>
            </a:pP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Times New Roman" panose="02020603050405020304" pitchFamily="18" charset="0"/>
              </a:rPr>
              <a:t>Both the AR and AP sides of the interfund must be successfully edited, matched, and agency approved.</a:t>
            </a:r>
          </a:p>
          <a:p>
            <a:pPr marL="0" marR="0" lvl="0" indent="0">
              <a:spcBef>
                <a:spcPts val="0"/>
              </a:spcBef>
              <a:spcAft>
                <a:spcPts val="0"/>
              </a:spcAft>
              <a:buNone/>
            </a:pPr>
            <a:endParaRPr lang="en-US" sz="22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200" dirty="0">
                <a:effectLst/>
                <a:latin typeface="Calibri" panose="020F0502020204030204" pitchFamily="34" charset="0"/>
                <a:ea typeface="Times New Roman" panose="02020603050405020304" pitchFamily="18" charset="0"/>
              </a:rPr>
              <a:t>Interfunds that have not been successfully edited, matched, and agency approved will be deleted by the SMART Team. </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182808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F1CDF5-1CAB-48C0-EC76-4460C4B23FCB}"/>
              </a:ext>
            </a:extLst>
          </p:cNvPr>
          <p:cNvSpPr txBox="1"/>
          <p:nvPr/>
        </p:nvSpPr>
        <p:spPr>
          <a:xfrm>
            <a:off x="1597981" y="1438183"/>
            <a:ext cx="8247355" cy="5109091"/>
          </a:xfrm>
          <a:prstGeom prst="rect">
            <a:avLst/>
          </a:prstGeom>
          <a:noFill/>
        </p:spPr>
        <p:txBody>
          <a:bodyPr wrap="square">
            <a:spAutoFit/>
          </a:bodyPr>
          <a:lstStyle/>
          <a:p>
            <a:pPr marL="0" marR="0">
              <a:spcBef>
                <a:spcPts val="0"/>
              </a:spcBef>
              <a:spcAft>
                <a:spcPts val="0"/>
              </a:spcAft>
            </a:pPr>
            <a:r>
              <a:rPr lang="en-US" sz="2400" b="1" dirty="0">
                <a:effectLst/>
                <a:latin typeface="Calibri" panose="020F0502020204030204" pitchFamily="34" charset="0"/>
                <a:ea typeface="Calibri" panose="020F0502020204030204" pitchFamily="34" charset="0"/>
              </a:rPr>
              <a:t>June 26-28</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Credit card receipts will load into SMART June 26-28 at 8am each day as scheduled.</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Agencies that upload deposits via INF43 and INF44 can do so until June 28 at 10am.</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Agencies that do not upload deposits are to use deposit in transit form.</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SMART Team will contact agencies for interfunds with budget exceptions to attempt to resolve.</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dirty="0">
                <a:effectLst/>
                <a:latin typeface="Calibri" panose="020F0502020204030204" pitchFamily="34" charset="0"/>
                <a:ea typeface="Calibri" panose="020F0502020204030204" pitchFamily="34" charset="0"/>
              </a:rPr>
              <a:t> </a:t>
            </a:r>
            <a:r>
              <a:rPr lang="en-US" sz="2000" b="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rPr>
              <a:t>July 1-3 (Must be approved by 2pm on July 3)</a:t>
            </a:r>
          </a:p>
          <a:p>
            <a:pPr marL="0" marR="0">
              <a:spcBef>
                <a:spcPts val="0"/>
              </a:spcBef>
              <a:spcAft>
                <a:spcPts val="0"/>
              </a:spcAft>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Key deposit adjustments with a 6/30 date.</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rPr>
              <a:t>Key deposits in SMART with a 6/30 date for the deposits completed with the deposit in transit form.</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u="none" strike="noStrike"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p:txBody>
      </p:sp>
      <p:grpSp>
        <p:nvGrpSpPr>
          <p:cNvPr id="4" name="Group 3">
            <a:extLst>
              <a:ext uri="{FF2B5EF4-FFF2-40B4-BE49-F238E27FC236}">
                <a16:creationId xmlns:a16="http://schemas.microsoft.com/office/drawing/2014/main" id="{951E4A7B-1C08-A303-AFA5-97BDB5240DDE}"/>
              </a:ext>
            </a:extLst>
          </p:cNvPr>
          <p:cNvGrpSpPr/>
          <p:nvPr/>
        </p:nvGrpSpPr>
        <p:grpSpPr>
          <a:xfrm>
            <a:off x="392097" y="363983"/>
            <a:ext cx="11264284" cy="1145221"/>
            <a:chOff x="56406" y="462721"/>
            <a:chExt cx="7404577" cy="696157"/>
          </a:xfrm>
        </p:grpSpPr>
        <p:pic>
          <p:nvPicPr>
            <p:cNvPr id="5" name="Picture 3">
              <a:extLst>
                <a:ext uri="{FF2B5EF4-FFF2-40B4-BE49-F238E27FC236}">
                  <a16:creationId xmlns:a16="http://schemas.microsoft.com/office/drawing/2014/main" id="{FD75FD1E-C829-6594-6697-9F33807DA1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6ADC68E4-BD09-E800-6A28-B325E0AE7A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a:extLst>
              <a:ext uri="{FF2B5EF4-FFF2-40B4-BE49-F238E27FC236}">
                <a16:creationId xmlns:a16="http://schemas.microsoft.com/office/drawing/2014/main" id="{92A9D44F-528B-202B-85E6-070312958307}"/>
              </a:ext>
            </a:extLst>
          </p:cNvPr>
          <p:cNvSpPr txBox="1"/>
          <p:nvPr/>
        </p:nvSpPr>
        <p:spPr>
          <a:xfrm>
            <a:off x="5240043" y="498616"/>
            <a:ext cx="5353975" cy="769441"/>
          </a:xfrm>
          <a:prstGeom prst="rect">
            <a:avLst/>
          </a:prstGeom>
          <a:noFill/>
        </p:spPr>
        <p:txBody>
          <a:bodyPr wrap="square">
            <a:spAutoFit/>
          </a:bodyPr>
          <a:lstStyle/>
          <a:p>
            <a:r>
              <a:rPr lang="en-US" sz="4400" dirty="0">
                <a:solidFill>
                  <a:schemeClr val="bg1"/>
                </a:solidFill>
              </a:rPr>
              <a:t>Accounts Receivable</a:t>
            </a:r>
            <a:endParaRPr lang="en-US" sz="4400" dirty="0"/>
          </a:p>
        </p:txBody>
      </p:sp>
    </p:spTree>
    <p:extLst>
      <p:ext uri="{BB962C8B-B14F-4D97-AF65-F5344CB8AC3E}">
        <p14:creationId xmlns:p14="http://schemas.microsoft.com/office/powerpoint/2010/main" val="77493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3D9387C6-DF44-3DC6-BED5-08E56D5BB2FE}"/>
              </a:ext>
            </a:extLst>
          </p:cNvPr>
          <p:cNvGrpSpPr/>
          <p:nvPr/>
        </p:nvGrpSpPr>
        <p:grpSpPr>
          <a:xfrm>
            <a:off x="463858" y="365125"/>
            <a:ext cx="11264284" cy="1145221"/>
            <a:chOff x="56406" y="462721"/>
            <a:chExt cx="7404577" cy="696157"/>
          </a:xfrm>
        </p:grpSpPr>
        <p:pic>
          <p:nvPicPr>
            <p:cNvPr id="6" name="Picture 3">
              <a:extLst>
                <a:ext uri="{FF2B5EF4-FFF2-40B4-BE49-F238E27FC236}">
                  <a16:creationId xmlns:a16="http://schemas.microsoft.com/office/drawing/2014/main" id="{095097E4-AFA3-96F6-C191-EE9B8BC105C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a:extLst>
                <a:ext uri="{FF2B5EF4-FFF2-40B4-BE49-F238E27FC236}">
                  <a16:creationId xmlns:a16="http://schemas.microsoft.com/office/drawing/2014/main" id="{0EEFE11D-FD4E-524A-1FDD-27F4A765293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7EC458FD-7DAF-34C0-F31C-393CA800B829}"/>
              </a:ext>
            </a:extLst>
          </p:cNvPr>
          <p:cNvSpPr>
            <a:spLocks noGrp="1"/>
          </p:cNvSpPr>
          <p:nvPr>
            <p:ph type="title"/>
          </p:nvPr>
        </p:nvSpPr>
        <p:spPr>
          <a:xfrm>
            <a:off x="6223246" y="365125"/>
            <a:ext cx="5130553" cy="1241733"/>
          </a:xfrm>
        </p:spPr>
        <p:txBody>
          <a:bodyPr/>
          <a:lstStyle/>
          <a:p>
            <a:r>
              <a:rPr lang="en-US" dirty="0">
                <a:solidFill>
                  <a:schemeClr val="bg1"/>
                </a:solidFill>
              </a:rPr>
              <a:t>Purchasing</a:t>
            </a:r>
          </a:p>
        </p:txBody>
      </p:sp>
      <p:sp>
        <p:nvSpPr>
          <p:cNvPr id="3" name="Content Placeholder 2">
            <a:extLst>
              <a:ext uri="{FF2B5EF4-FFF2-40B4-BE49-F238E27FC236}">
                <a16:creationId xmlns:a16="http://schemas.microsoft.com/office/drawing/2014/main" id="{B1396887-C609-465F-9FFC-188691626E4F}"/>
              </a:ext>
            </a:extLst>
          </p:cNvPr>
          <p:cNvSpPr>
            <a:spLocks noGrp="1"/>
          </p:cNvSpPr>
          <p:nvPr>
            <p:ph idx="1"/>
          </p:nvPr>
        </p:nvSpPr>
        <p:spPr>
          <a:xfrm>
            <a:off x="838200" y="1825625"/>
            <a:ext cx="9016014" cy="4237824"/>
          </a:xfrm>
        </p:spPr>
        <p:txBody>
          <a:bodyPr/>
          <a:lstStyle/>
          <a:p>
            <a:pPr marL="0" indent="0">
              <a:buNone/>
            </a:pPr>
            <a:r>
              <a:rPr lang="en-US" sz="2400" dirty="0">
                <a:cs typeface="Calibri Light" panose="020F0302020204030204" pitchFamily="34" charset="0"/>
              </a:rPr>
              <a:t>May 1</a:t>
            </a:r>
          </a:p>
          <a:p>
            <a:r>
              <a:rPr lang="en-US" sz="2000" kern="0" dirty="0">
                <a:solidFill>
                  <a:srgbClr val="000000"/>
                </a:solidFill>
                <a:effectLst/>
                <a:ea typeface="Times New Roman" panose="02020603050405020304" pitchFamily="18" charset="0"/>
                <a:cs typeface="Calibri Light" panose="020F0302020204030204" pitchFamily="34" charset="0"/>
              </a:rPr>
              <a:t>FY 2025 Requisitions (REQs) that require a bid event may be entered in SMART.</a:t>
            </a:r>
          </a:p>
          <a:p>
            <a:pPr marL="0" indent="0">
              <a:buNone/>
            </a:pPr>
            <a:r>
              <a:rPr lang="en-US" sz="2400" kern="0" dirty="0">
                <a:solidFill>
                  <a:srgbClr val="000000"/>
                </a:solidFill>
                <a:cs typeface="Calibri Light" panose="020F0302020204030204" pitchFamily="34" charset="0"/>
              </a:rPr>
              <a:t>May 16 5:00 PM</a:t>
            </a:r>
          </a:p>
          <a:p>
            <a:r>
              <a:rPr lang="en-US" sz="2000" kern="0" dirty="0">
                <a:solidFill>
                  <a:srgbClr val="000000"/>
                </a:solidFill>
                <a:effectLst/>
                <a:ea typeface="Times New Roman" panose="02020603050405020304" pitchFamily="18" charset="0"/>
                <a:cs typeface="Calibri Light" panose="020F0302020204030204" pitchFamily="34" charset="0"/>
              </a:rPr>
              <a:t>FY 2024 REQs estimated to be less than $50,000 must be submitted to the Office of Procurement and Contracts (OPC).</a:t>
            </a:r>
          </a:p>
          <a:p>
            <a:pPr marL="0" indent="0">
              <a:buNone/>
            </a:pPr>
            <a:r>
              <a:rPr lang="en-US" sz="2400" kern="0" dirty="0">
                <a:solidFill>
                  <a:srgbClr val="000000"/>
                </a:solidFill>
                <a:cs typeface="Calibri Light" panose="020F0302020204030204" pitchFamily="34" charset="0"/>
              </a:rPr>
              <a:t>May 29</a:t>
            </a:r>
          </a:p>
          <a:p>
            <a:r>
              <a:rPr lang="en-US" sz="2000" dirty="0">
                <a:solidFill>
                  <a:srgbClr val="000000"/>
                </a:solidFill>
                <a:effectLst/>
                <a:ea typeface="Times New Roman" panose="02020603050405020304" pitchFamily="18" charset="0"/>
                <a:cs typeface="Calibri Light" panose="020F0302020204030204" pitchFamily="34" charset="0"/>
              </a:rPr>
              <a:t>FY 2025  REQs that require prior authorization approval may be entered in SMART. The budget date will be changed by the Procurement Officer.</a:t>
            </a:r>
            <a:endParaRPr lang="en-US" sz="2000" dirty="0">
              <a:effectLst/>
              <a:ea typeface="Calibri" panose="020F0502020204030204" pitchFamily="34" charset="0"/>
              <a:cs typeface="Calibri Light" panose="020F0302020204030204" pitchFamily="34" charset="0"/>
            </a:endParaRPr>
          </a:p>
          <a:p>
            <a:pPr marL="0" indent="0">
              <a:buNone/>
            </a:pPr>
            <a:r>
              <a:rPr lang="en-US" sz="2400" dirty="0">
                <a:cs typeface="Calibri Light" panose="020F0302020204030204" pitchFamily="34" charset="0"/>
              </a:rPr>
              <a:t>June 7 12:00 PM </a:t>
            </a:r>
          </a:p>
          <a:p>
            <a:r>
              <a:rPr lang="en-US" sz="2000" kern="0" dirty="0">
                <a:solidFill>
                  <a:srgbClr val="000000"/>
                </a:solidFill>
                <a:effectLst/>
                <a:ea typeface="Times New Roman" panose="02020603050405020304" pitchFamily="18" charset="0"/>
                <a:cs typeface="Calibri Light" panose="020F0302020204030204" pitchFamily="34" charset="0"/>
              </a:rPr>
              <a:t>Last day to enter FY 2024 REQs equal or less than $100,000 that require prior authorization approval from OPC.</a:t>
            </a:r>
            <a:endParaRPr lang="en-US" sz="2000" dirty="0">
              <a:cs typeface="Calibri Light" panose="020F0302020204030204" pitchFamily="34" charset="0"/>
            </a:endParaRPr>
          </a:p>
        </p:txBody>
      </p:sp>
    </p:spTree>
    <p:extLst>
      <p:ext uri="{BB962C8B-B14F-4D97-AF65-F5344CB8AC3E}">
        <p14:creationId xmlns:p14="http://schemas.microsoft.com/office/powerpoint/2010/main" val="243097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0A5F53-2E01-59A3-4DD7-BE2A166DFE13}"/>
              </a:ext>
            </a:extLst>
          </p:cNvPr>
          <p:cNvSpPr txBox="1"/>
          <p:nvPr/>
        </p:nvSpPr>
        <p:spPr>
          <a:xfrm>
            <a:off x="1233996" y="1322773"/>
            <a:ext cx="8460420" cy="4955203"/>
          </a:xfrm>
          <a:prstGeom prst="rect">
            <a:avLst/>
          </a:prstGeom>
          <a:noFill/>
        </p:spPr>
        <p:txBody>
          <a:bodyPr wrap="square">
            <a:spAutoFit/>
          </a:bodyPr>
          <a:lstStyle/>
          <a:p>
            <a:pPr marL="0" indent="0">
              <a:buNone/>
            </a:pPr>
            <a:r>
              <a:rPr lang="en-US" sz="2400" dirty="0">
                <a:cs typeface="Calibri Light" panose="020F0302020204030204" pitchFamily="34" charset="0"/>
              </a:rPr>
              <a:t>June 14 7:00 PM </a:t>
            </a:r>
          </a:p>
          <a:p>
            <a:pPr marL="285750" indent="-285750">
              <a:buFont typeface="Arial" panose="020B0604020202020204" pitchFamily="34" charset="0"/>
              <a:buChar char="•"/>
            </a:pPr>
            <a:r>
              <a:rPr lang="en-US" sz="2000" kern="0" dirty="0">
                <a:solidFill>
                  <a:srgbClr val="000000"/>
                </a:solidFill>
                <a:effectLst/>
                <a:ea typeface="Times New Roman" panose="02020603050405020304" pitchFamily="18" charset="0"/>
                <a:cs typeface="Calibri Light" panose="020F0302020204030204" pitchFamily="34" charset="0"/>
              </a:rPr>
              <a:t>REQs for an amount equal or greater than $5,000 using SGF must be sourced to Purchase Orders (POs) and the POs must be approved, budget checked, and dispatched.</a:t>
            </a:r>
          </a:p>
          <a:p>
            <a:endParaRPr lang="en-US" sz="2000" kern="0" dirty="0">
              <a:solidFill>
                <a:srgbClr val="000000"/>
              </a:solidFill>
              <a:effectLst/>
              <a:ea typeface="Times New Roman" panose="02020603050405020304" pitchFamily="18" charset="0"/>
              <a:cs typeface="Calibri Light" panose="020F0302020204030204" pitchFamily="34" charset="0"/>
            </a:endParaRPr>
          </a:p>
          <a:p>
            <a:r>
              <a:rPr lang="en-US" sz="2400" kern="0" dirty="0">
                <a:solidFill>
                  <a:srgbClr val="000000"/>
                </a:solidFill>
                <a:cs typeface="Calibri Light" panose="020F0302020204030204" pitchFamily="34" charset="0"/>
              </a:rPr>
              <a:t>June 25 7:00 PM</a:t>
            </a:r>
          </a:p>
          <a:p>
            <a:pPr marL="331470" marR="0" indent="-285750">
              <a:spcBef>
                <a:spcPts val="0"/>
              </a:spcBef>
              <a:spcAft>
                <a:spcPts val="0"/>
              </a:spcAft>
              <a:buFont typeface="Arial" panose="020B0604020202020204" pitchFamily="34" charset="0"/>
              <a:buChar char="•"/>
            </a:pPr>
            <a:r>
              <a:rPr lang="en-US" sz="2000" dirty="0">
                <a:solidFill>
                  <a:srgbClr val="000000"/>
                </a:solidFill>
                <a:effectLst/>
                <a:ea typeface="Times New Roman" panose="02020603050405020304" pitchFamily="18" charset="0"/>
                <a:cs typeface="Times New Roman" panose="02020603050405020304" pitchFamily="18" charset="0"/>
              </a:rPr>
              <a:t>REQs for an amount less than $5,000 using SGF and any amount using all other funds must be sourced to POs and the POs must be approved, budget checked, and dispatched.  </a:t>
            </a:r>
          </a:p>
          <a:p>
            <a:pPr marL="45720" marR="0">
              <a:spcBef>
                <a:spcPts val="0"/>
              </a:spcBef>
              <a:spcAft>
                <a:spcPts val="0"/>
              </a:spcAft>
            </a:pPr>
            <a:endParaRPr lang="en-US" sz="2000" dirty="0">
              <a:effectLst/>
              <a:ea typeface="Calibri" panose="020F0502020204030204" pitchFamily="34" charset="0"/>
              <a:cs typeface="Times New Roman" panose="02020603050405020304" pitchFamily="18" charset="0"/>
            </a:endParaRPr>
          </a:p>
          <a:p>
            <a:pPr marL="0" indent="0">
              <a:buNone/>
            </a:pPr>
            <a:r>
              <a:rPr lang="en-US" sz="2400" dirty="0">
                <a:cs typeface="Calibri Light" panose="020F0302020204030204" pitchFamily="34" charset="0"/>
              </a:rPr>
              <a:t>July 1</a:t>
            </a:r>
          </a:p>
          <a:p>
            <a:pPr marL="342900" indent="-342900">
              <a:buFont typeface="Arial" panose="020B0604020202020204" pitchFamily="34" charset="0"/>
              <a:buChar char="•"/>
            </a:pPr>
            <a:r>
              <a:rPr lang="en-US" sz="2000" dirty="0">
                <a:solidFill>
                  <a:srgbClr val="000000"/>
                </a:solidFill>
                <a:effectLst/>
                <a:ea typeface="Times New Roman" panose="02020603050405020304" pitchFamily="18" charset="0"/>
                <a:cs typeface="Calibri Light" panose="020F0302020204030204" pitchFamily="34" charset="0"/>
              </a:rPr>
              <a:t>FY 2025 REQs for contracts that have been previously approved in SMART (for example, multiyear contracts, including leases) should be entered in SMART on or after July 1, 2024.</a:t>
            </a:r>
            <a:endParaRPr lang="en-US" sz="2000" dirty="0">
              <a:effectLst/>
              <a:ea typeface="Calibri" panose="020F0502020204030204" pitchFamily="34" charset="0"/>
              <a:cs typeface="Calibri Light" panose="020F0302020204030204" pitchFamily="34" charset="0"/>
            </a:endParaRPr>
          </a:p>
          <a:p>
            <a:pPr marL="342900" indent="-342900">
              <a:buFont typeface="Arial" panose="020B0604020202020204" pitchFamily="34" charset="0"/>
              <a:buChar char="•"/>
            </a:pPr>
            <a:endParaRPr lang="en-US" sz="2400" dirty="0">
              <a:latin typeface="Calibri Light" panose="020F0302020204030204" pitchFamily="34" charset="0"/>
              <a:cs typeface="Calibri Light" panose="020F0302020204030204" pitchFamily="34" charset="0"/>
            </a:endParaRPr>
          </a:p>
        </p:txBody>
      </p:sp>
      <p:grpSp>
        <p:nvGrpSpPr>
          <p:cNvPr id="4" name="Group 3">
            <a:extLst>
              <a:ext uri="{FF2B5EF4-FFF2-40B4-BE49-F238E27FC236}">
                <a16:creationId xmlns:a16="http://schemas.microsoft.com/office/drawing/2014/main" id="{CFA26C63-FF59-7DFD-38B6-10F4210013F6}"/>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C5CCD953-36A7-975D-7572-21A85BFEF9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45EFA218-EE91-B800-E9F5-B80611229C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8" name="TextBox 7">
            <a:extLst>
              <a:ext uri="{FF2B5EF4-FFF2-40B4-BE49-F238E27FC236}">
                <a16:creationId xmlns:a16="http://schemas.microsoft.com/office/drawing/2014/main" id="{C4E90F57-C69A-14B5-C168-3C1FA46E4DCA}"/>
              </a:ext>
            </a:extLst>
          </p:cNvPr>
          <p:cNvSpPr txBox="1"/>
          <p:nvPr/>
        </p:nvSpPr>
        <p:spPr>
          <a:xfrm>
            <a:off x="6096000" y="286684"/>
            <a:ext cx="3740458" cy="769441"/>
          </a:xfrm>
          <a:prstGeom prst="rect">
            <a:avLst/>
          </a:prstGeom>
          <a:noFill/>
        </p:spPr>
        <p:txBody>
          <a:bodyPr wrap="square">
            <a:spAutoFit/>
          </a:bodyPr>
          <a:lstStyle/>
          <a:p>
            <a:r>
              <a:rPr lang="en-US" sz="4400" dirty="0">
                <a:solidFill>
                  <a:schemeClr val="bg1"/>
                </a:solidFill>
              </a:rPr>
              <a:t>Purchasing</a:t>
            </a:r>
            <a:endParaRPr lang="en-US" sz="4400" dirty="0"/>
          </a:p>
        </p:txBody>
      </p:sp>
    </p:spTree>
    <p:extLst>
      <p:ext uri="{BB962C8B-B14F-4D97-AF65-F5344CB8AC3E}">
        <p14:creationId xmlns:p14="http://schemas.microsoft.com/office/powerpoint/2010/main" val="409460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3321267-6388-6442-D350-C560DDAF4A80}"/>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D07DC0EA-96BC-DEA9-9660-282CC54BFD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BF7F7F9E-DB27-9FE8-4C2D-55BAC080C9D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7D5714C5-6B89-2771-C8E2-37E096495643}"/>
              </a:ext>
            </a:extLst>
          </p:cNvPr>
          <p:cNvSpPr>
            <a:spLocks noGrp="1"/>
          </p:cNvSpPr>
          <p:nvPr>
            <p:ph type="title"/>
          </p:nvPr>
        </p:nvSpPr>
        <p:spPr>
          <a:xfrm>
            <a:off x="6803996" y="144325"/>
            <a:ext cx="2002654" cy="1099692"/>
          </a:xfrm>
        </p:spPr>
        <p:txBody>
          <a:bodyPr/>
          <a:lstStyle/>
          <a:p>
            <a:r>
              <a:rPr lang="en-US" dirty="0" err="1">
                <a:solidFill>
                  <a:schemeClr val="bg1"/>
                </a:solidFill>
              </a:rPr>
              <a:t>PCards</a:t>
            </a:r>
            <a:endParaRPr lang="en-US" dirty="0">
              <a:solidFill>
                <a:schemeClr val="bg1"/>
              </a:solidFill>
            </a:endParaRPr>
          </a:p>
        </p:txBody>
      </p:sp>
      <p:sp>
        <p:nvSpPr>
          <p:cNvPr id="3" name="Content Placeholder 2">
            <a:extLst>
              <a:ext uri="{FF2B5EF4-FFF2-40B4-BE49-F238E27FC236}">
                <a16:creationId xmlns:a16="http://schemas.microsoft.com/office/drawing/2014/main" id="{110B74DB-1C43-9A23-3CCF-16472C9A252E}"/>
              </a:ext>
            </a:extLst>
          </p:cNvPr>
          <p:cNvSpPr>
            <a:spLocks noGrp="1"/>
          </p:cNvSpPr>
          <p:nvPr>
            <p:ph idx="1"/>
          </p:nvPr>
        </p:nvSpPr>
        <p:spPr>
          <a:xfrm>
            <a:off x="1282535" y="1825624"/>
            <a:ext cx="8522563" cy="4379867"/>
          </a:xfrm>
        </p:spPr>
        <p:txBody>
          <a:bodyPr>
            <a:normAutofit lnSpcReduction="10000"/>
          </a:bodyPr>
          <a:lstStyle/>
          <a:p>
            <a:pPr marL="0" indent="0">
              <a:buNone/>
            </a:pPr>
            <a:r>
              <a:rPr lang="en-US" sz="2400" dirty="0"/>
              <a:t>June 18</a:t>
            </a:r>
          </a:p>
          <a:p>
            <a:r>
              <a:rPr lang="en-US" sz="2000" dirty="0">
                <a:solidFill>
                  <a:srgbClr val="000000"/>
                </a:solidFill>
                <a:effectLst/>
                <a:ea typeface="Times New Roman" panose="02020603050405020304" pitchFamily="18" charset="0"/>
                <a:cs typeface="Times New Roman" panose="02020603050405020304" pitchFamily="18" charset="0"/>
              </a:rPr>
              <a:t>Final FY 2024 PCard transaction files received from bank will be loaded during nightly batch processing and will be available for reconciliation.</a:t>
            </a:r>
          </a:p>
          <a:p>
            <a:pPr marL="0" indent="0">
              <a:buNone/>
            </a:pPr>
            <a:r>
              <a:rPr lang="en-US" sz="2400" dirty="0"/>
              <a:t>June 17-24(weekdays)</a:t>
            </a:r>
          </a:p>
          <a:p>
            <a:r>
              <a:rPr lang="en-US" sz="2000" dirty="0"/>
              <a:t>PCard voucher build process runs </a:t>
            </a:r>
          </a:p>
          <a:p>
            <a:pPr marL="0" indent="0">
              <a:buNone/>
            </a:pPr>
            <a:r>
              <a:rPr lang="en-US" sz="2400" dirty="0"/>
              <a:t>June 25 8:00 AM </a:t>
            </a:r>
          </a:p>
          <a:p>
            <a:pPr marL="45720" marR="0" indent="0">
              <a:spcBef>
                <a:spcPts val="0"/>
              </a:spcBef>
              <a:spcAft>
                <a:spcPts val="0"/>
              </a:spcAft>
            </a:pPr>
            <a:r>
              <a:rPr lang="en-US" sz="2000" dirty="0">
                <a:solidFill>
                  <a:srgbClr val="000000"/>
                </a:solidFill>
                <a:effectLst/>
                <a:ea typeface="Times New Roman" panose="02020603050405020304" pitchFamily="18" charset="0"/>
                <a:cs typeface="Times New Roman" panose="02020603050405020304" pitchFamily="18" charset="0"/>
              </a:rPr>
              <a:t>  The final PCard voucher build will run. This will be the last voucher build to include FY 2024 funds for PCard transactions that do not have a PO encumbrance.</a:t>
            </a:r>
          </a:p>
          <a:p>
            <a:pPr marL="45720" marR="0" indent="0">
              <a:spcBef>
                <a:spcPts val="0"/>
              </a:spcBef>
              <a:spcAft>
                <a:spcPts val="0"/>
              </a:spcAft>
              <a:buNone/>
            </a:pPr>
            <a:endParaRPr lang="en-US" sz="2000" dirty="0">
              <a:solidFill>
                <a:srgbClr val="000000"/>
              </a:solidFill>
              <a:effectLst/>
              <a:ea typeface="Times New Roman" panose="02020603050405020304" pitchFamily="18" charset="0"/>
              <a:cs typeface="Times New Roman" panose="02020603050405020304" pitchFamily="18" charset="0"/>
            </a:endParaRPr>
          </a:p>
          <a:p>
            <a:pPr marL="45720" marR="0" indent="0">
              <a:spcBef>
                <a:spcPts val="0"/>
              </a:spcBef>
              <a:spcAft>
                <a:spcPts val="0"/>
              </a:spcAft>
              <a:buNone/>
            </a:pPr>
            <a:r>
              <a:rPr lang="en-US" sz="2400" dirty="0">
                <a:solidFill>
                  <a:srgbClr val="000000"/>
                </a:solidFill>
                <a:ea typeface="Calibri" panose="020F0502020204030204" pitchFamily="34" charset="0"/>
                <a:cs typeface="Times New Roman" panose="02020603050405020304" pitchFamily="18" charset="0"/>
              </a:rPr>
              <a:t>July 1 12:00 AM </a:t>
            </a:r>
          </a:p>
          <a:p>
            <a:pPr marL="388620" indent="-342900">
              <a:spcBef>
                <a:spcPts val="0"/>
              </a:spcBef>
            </a:pPr>
            <a:r>
              <a:rPr lang="en-US" sz="2000" dirty="0">
                <a:solidFill>
                  <a:srgbClr val="000000"/>
                </a:solidFill>
                <a:effectLst/>
                <a:ea typeface="Times New Roman" panose="02020603050405020304" pitchFamily="18" charset="0"/>
                <a:cs typeface="Times New Roman" panose="02020603050405020304" pitchFamily="18" charset="0"/>
              </a:rPr>
              <a:t>PCard transactions that have been held from June 18th through June 30th will be loaded through nightly batch processing.</a:t>
            </a:r>
            <a:endParaRPr lang="en-US" sz="2000" dirty="0">
              <a:effectLst/>
              <a:ea typeface="Calibri" panose="020F0502020204030204" pitchFamily="34" charset="0"/>
              <a:cs typeface="Times New Roman" panose="02020603050405020304" pitchFamily="18" charset="0"/>
            </a:endParaRPr>
          </a:p>
          <a:p>
            <a:pPr marL="45720" indent="0">
              <a:spcBef>
                <a:spcPts val="0"/>
              </a:spcBef>
              <a:buNone/>
            </a:pPr>
            <a:endParaRPr lang="en-US"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116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73AE1798-E614-8080-6DCD-3DA601E05625}"/>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1E4CEAB3-DC77-11DC-1C4D-2870623389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E0FEF2E8-1D0D-715F-0A97-EFAFFABED52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9700F07B-C0A3-6935-547E-D8F1E951C82A}"/>
              </a:ext>
            </a:extLst>
          </p:cNvPr>
          <p:cNvSpPr>
            <a:spLocks noGrp="1"/>
          </p:cNvSpPr>
          <p:nvPr>
            <p:ph type="title"/>
          </p:nvPr>
        </p:nvSpPr>
        <p:spPr>
          <a:xfrm>
            <a:off x="5708342" y="98795"/>
            <a:ext cx="5645457" cy="1145221"/>
          </a:xfrm>
        </p:spPr>
        <p:txBody>
          <a:bodyPr/>
          <a:lstStyle/>
          <a:p>
            <a:r>
              <a:rPr lang="en-US" dirty="0">
                <a:solidFill>
                  <a:schemeClr val="bg1"/>
                </a:solidFill>
              </a:rPr>
              <a:t>Accounts Payable</a:t>
            </a:r>
          </a:p>
        </p:txBody>
      </p:sp>
      <p:sp>
        <p:nvSpPr>
          <p:cNvPr id="3" name="Content Placeholder 2">
            <a:extLst>
              <a:ext uri="{FF2B5EF4-FFF2-40B4-BE49-F238E27FC236}">
                <a16:creationId xmlns:a16="http://schemas.microsoft.com/office/drawing/2014/main" id="{A0C75617-99BC-0162-8C91-AC570F7B565F}"/>
              </a:ext>
            </a:extLst>
          </p:cNvPr>
          <p:cNvSpPr>
            <a:spLocks noGrp="1"/>
          </p:cNvSpPr>
          <p:nvPr>
            <p:ph idx="1"/>
          </p:nvPr>
        </p:nvSpPr>
        <p:spPr>
          <a:xfrm>
            <a:off x="838200" y="1825624"/>
            <a:ext cx="9033769" cy="4424255"/>
          </a:xfrm>
        </p:spPr>
        <p:txBody>
          <a:bodyPr>
            <a:normAutofit lnSpcReduction="10000"/>
          </a:bodyPr>
          <a:lstStyle/>
          <a:p>
            <a:pPr marL="0" indent="0">
              <a:spcBef>
                <a:spcPts val="0"/>
              </a:spcBef>
              <a:buNone/>
            </a:pPr>
            <a:r>
              <a:rPr lang="en-US" sz="2400" dirty="0">
                <a:effectLst/>
                <a:latin typeface="Calibri" panose="020F0502020204030204" pitchFamily="34" charset="0"/>
                <a:ea typeface="Times New Roman" panose="02020603050405020304" pitchFamily="18" charset="0"/>
              </a:rPr>
              <a:t>June 24 7:00 PM </a:t>
            </a:r>
          </a:p>
          <a:p>
            <a:pPr>
              <a:spcBef>
                <a:spcPts val="0"/>
              </a:spcBef>
            </a:pPr>
            <a:r>
              <a:rPr lang="en-US" sz="2000" kern="0" dirty="0">
                <a:solidFill>
                  <a:srgbClr val="000000"/>
                </a:solidFill>
                <a:effectLst/>
                <a:ea typeface="Times New Roman" panose="02020603050405020304" pitchFamily="18" charset="0"/>
              </a:rPr>
              <a:t>Final INF02 Inbound Voucher for FY 2024 business must be loaded.</a:t>
            </a:r>
          </a:p>
          <a:p>
            <a:pPr marL="0" indent="0">
              <a:spcBef>
                <a:spcPts val="0"/>
              </a:spcBef>
              <a:buNone/>
            </a:pPr>
            <a:endParaRPr lang="en-US" sz="2000" dirty="0">
              <a:effectLst/>
              <a:ea typeface="Times New Roman" panose="02020603050405020304" pitchFamily="18" charset="0"/>
            </a:endParaRPr>
          </a:p>
          <a:p>
            <a:pPr marL="0" marR="0" lvl="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June 25 1:00 PM </a:t>
            </a:r>
          </a:p>
          <a:p>
            <a:pPr>
              <a:spcBef>
                <a:spcPts val="0"/>
              </a:spcBef>
            </a:pPr>
            <a:r>
              <a:rPr lang="en-US" sz="2000" kern="0" dirty="0">
                <a:solidFill>
                  <a:srgbClr val="000000"/>
                </a:solidFill>
                <a:effectLst/>
                <a:ea typeface="Times New Roman" panose="02020603050405020304" pitchFamily="18" charset="0"/>
              </a:rPr>
              <a:t>Final INF50 Voucher spreadsheets must be uploaded.</a:t>
            </a:r>
            <a:endParaRPr lang="en-US" sz="2000" dirty="0">
              <a:effectLst/>
              <a:ea typeface="Times New Roman" panose="02020603050405020304" pitchFamily="18" charset="0"/>
            </a:endParaRPr>
          </a:p>
          <a:p>
            <a:pPr marL="0" marR="0" lvl="0" indent="0">
              <a:spcBef>
                <a:spcPts val="0"/>
              </a:spcBef>
              <a:spcAft>
                <a:spcPts val="0"/>
              </a:spcAft>
              <a:buNone/>
            </a:pPr>
            <a:endParaRPr lang="en-US" dirty="0">
              <a:latin typeface="Calibri" panose="020F0502020204030204" pitchFamily="34" charset="0"/>
              <a:ea typeface="Times New Roman" panose="02020603050405020304" pitchFamily="18" charset="0"/>
            </a:endParaRPr>
          </a:p>
          <a:p>
            <a:pPr marL="0" marR="0" lvl="0"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June 25 7:00 PM </a:t>
            </a:r>
          </a:p>
          <a:p>
            <a:pPr marR="0" lvl="0">
              <a:spcBef>
                <a:spcPts val="0"/>
              </a:spcBef>
              <a:spcAft>
                <a:spcPts val="0"/>
              </a:spcAft>
            </a:pPr>
            <a:r>
              <a:rPr lang="en-US" sz="2000" kern="0" dirty="0">
                <a:solidFill>
                  <a:srgbClr val="000000"/>
                </a:solidFill>
                <a:effectLst/>
                <a:ea typeface="Times New Roman" panose="02020603050405020304" pitchFamily="18" charset="0"/>
              </a:rPr>
              <a:t>AP transactions must be successfully edited, matched, budget checked, and agency approved to be postable or posted.</a:t>
            </a:r>
            <a:endParaRPr lang="en-US" sz="2000" dirty="0">
              <a:ea typeface="Times New Roman" panose="02020603050405020304" pitchFamily="18" charset="0"/>
            </a:endParaRPr>
          </a:p>
          <a:p>
            <a:pPr marR="0" lvl="0">
              <a:spcBef>
                <a:spcPts val="0"/>
              </a:spcBef>
              <a:spcAft>
                <a:spcPts val="0"/>
              </a:spcAft>
            </a:pPr>
            <a:r>
              <a:rPr lang="en-US" sz="2000" dirty="0">
                <a:effectLst/>
                <a:ea typeface="Times New Roman" panose="02020603050405020304" pitchFamily="18" charset="0"/>
              </a:rPr>
              <a:t>Initiating interfunds must be created by 2pm to allow the reciprocating agency time to complete the interfund by 7pm.</a:t>
            </a:r>
            <a:endParaRPr lang="en-US" sz="2000" dirty="0">
              <a:effectLst/>
              <a:ea typeface="Calibri" panose="020F0502020204030204" pitchFamily="34" charset="0"/>
            </a:endParaRPr>
          </a:p>
          <a:p>
            <a:pPr marR="0" lvl="0">
              <a:spcBef>
                <a:spcPts val="0"/>
              </a:spcBef>
              <a:spcAft>
                <a:spcPts val="0"/>
              </a:spcAft>
            </a:pPr>
            <a:r>
              <a:rPr lang="en-US" sz="2000" dirty="0">
                <a:effectLst/>
                <a:ea typeface="Times New Roman" panose="02020603050405020304" pitchFamily="18" charset="0"/>
              </a:rPr>
              <a:t>Both the AR and AP sides of the interfund must be successfully edited, matched, and agency approved.</a:t>
            </a:r>
            <a:endParaRPr lang="en-US" sz="2000" dirty="0">
              <a:effectLst/>
              <a:ea typeface="Calibri" panose="020F0502020204030204" pitchFamily="34" charset="0"/>
            </a:endParaRPr>
          </a:p>
          <a:p>
            <a:pPr marR="0" lvl="0">
              <a:spcBef>
                <a:spcPts val="0"/>
              </a:spcBef>
              <a:spcAft>
                <a:spcPts val="0"/>
              </a:spcAft>
            </a:pPr>
            <a:r>
              <a:rPr lang="en-US" sz="2000" dirty="0">
                <a:effectLst/>
                <a:ea typeface="Times New Roman" panose="02020603050405020304" pitchFamily="18" charset="0"/>
              </a:rPr>
              <a:t>Interfunds that have not been successfully edited, matched, and agency approved will be deleted by the SMART Team. </a:t>
            </a:r>
            <a:endParaRPr lang="en-US" sz="2000" dirty="0">
              <a:effectLst/>
              <a:ea typeface="Calibri" panose="020F0502020204030204" pitchFamily="34" charset="0"/>
            </a:endParaRPr>
          </a:p>
          <a:p>
            <a:endParaRPr lang="en-US" dirty="0"/>
          </a:p>
        </p:txBody>
      </p:sp>
    </p:spTree>
    <p:extLst>
      <p:ext uri="{BB962C8B-B14F-4D97-AF65-F5344CB8AC3E}">
        <p14:creationId xmlns:p14="http://schemas.microsoft.com/office/powerpoint/2010/main" val="186464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8530F789-01D1-8EDD-88D7-38AB80A36EF2}"/>
              </a:ext>
            </a:extLst>
          </p:cNvPr>
          <p:cNvGrpSpPr/>
          <p:nvPr/>
        </p:nvGrpSpPr>
        <p:grpSpPr>
          <a:xfrm>
            <a:off x="463858" y="98795"/>
            <a:ext cx="11264284" cy="1145221"/>
            <a:chOff x="56406" y="462721"/>
            <a:chExt cx="7404577" cy="696157"/>
          </a:xfrm>
        </p:grpSpPr>
        <p:pic>
          <p:nvPicPr>
            <p:cNvPr id="5" name="Picture 3">
              <a:extLst>
                <a:ext uri="{FF2B5EF4-FFF2-40B4-BE49-F238E27FC236}">
                  <a16:creationId xmlns:a16="http://schemas.microsoft.com/office/drawing/2014/main" id="{59498155-C17D-2B4E-BDA6-194CB12E2A5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7670"/>
            <a:stretch/>
          </p:blipFill>
          <p:spPr bwMode="auto">
            <a:xfrm>
              <a:off x="56406" y="462722"/>
              <a:ext cx="7404577" cy="69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a:extLst>
                <a:ext uri="{FF2B5EF4-FFF2-40B4-BE49-F238E27FC236}">
                  <a16:creationId xmlns:a16="http://schemas.microsoft.com/office/drawing/2014/main" id="{F9DCB6AF-7C2E-75CA-5934-B6C654037C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641"/>
            <a:stretch/>
          </p:blipFill>
          <p:spPr bwMode="auto">
            <a:xfrm>
              <a:off x="119116" y="462721"/>
              <a:ext cx="3276601" cy="696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 name="Title 1">
            <a:extLst>
              <a:ext uri="{FF2B5EF4-FFF2-40B4-BE49-F238E27FC236}">
                <a16:creationId xmlns:a16="http://schemas.microsoft.com/office/drawing/2014/main" id="{4E9AC549-46F6-6F53-90DC-DA0B828C3C98}"/>
              </a:ext>
            </a:extLst>
          </p:cNvPr>
          <p:cNvSpPr>
            <a:spLocks noGrp="1"/>
          </p:cNvSpPr>
          <p:nvPr>
            <p:ph type="title"/>
          </p:nvPr>
        </p:nvSpPr>
        <p:spPr>
          <a:xfrm>
            <a:off x="5639214" y="168677"/>
            <a:ext cx="5546649" cy="1075339"/>
          </a:xfrm>
        </p:spPr>
        <p:txBody>
          <a:bodyPr/>
          <a:lstStyle/>
          <a:p>
            <a:r>
              <a:rPr lang="en-US" dirty="0">
                <a:solidFill>
                  <a:schemeClr val="bg1"/>
                </a:solidFill>
              </a:rPr>
              <a:t>Travel and Expense</a:t>
            </a:r>
          </a:p>
        </p:txBody>
      </p:sp>
      <p:sp>
        <p:nvSpPr>
          <p:cNvPr id="3" name="Content Placeholder 2">
            <a:extLst>
              <a:ext uri="{FF2B5EF4-FFF2-40B4-BE49-F238E27FC236}">
                <a16:creationId xmlns:a16="http://schemas.microsoft.com/office/drawing/2014/main" id="{5A8FB8F0-7441-2494-60D4-AF213CBAEDBA}"/>
              </a:ext>
            </a:extLst>
          </p:cNvPr>
          <p:cNvSpPr>
            <a:spLocks noGrp="1"/>
          </p:cNvSpPr>
          <p:nvPr>
            <p:ph idx="1"/>
          </p:nvPr>
        </p:nvSpPr>
        <p:spPr>
          <a:xfrm>
            <a:off x="838200" y="1825624"/>
            <a:ext cx="8829583" cy="4530788"/>
          </a:xfrm>
        </p:spPr>
        <p:txBody>
          <a:bodyPr/>
          <a:lstStyle/>
          <a:p>
            <a:pPr marL="0" indent="0">
              <a:buNone/>
            </a:pPr>
            <a:r>
              <a:rPr lang="en-US" dirty="0"/>
              <a:t>June 25 7:00 PM</a:t>
            </a:r>
          </a:p>
          <a:p>
            <a:r>
              <a:rPr lang="en-US" sz="2000" dirty="0">
                <a:solidFill>
                  <a:srgbClr val="000000"/>
                </a:solidFill>
                <a:effectLst/>
                <a:ea typeface="Times New Roman" panose="02020603050405020304" pitchFamily="18" charset="0"/>
                <a:cs typeface="Times New Roman" panose="02020603050405020304" pitchFamily="18" charset="0"/>
              </a:rPr>
              <a:t>TAs must be agency approved and in valid budget status on or before the start date of travel.</a:t>
            </a:r>
            <a:endParaRPr lang="en-US" sz="2000" dirty="0">
              <a:effectLst/>
              <a:ea typeface="Calibri" panose="020F0502020204030204" pitchFamily="34" charset="0"/>
              <a:cs typeface="Times New Roman" panose="02020603050405020304" pitchFamily="18" charset="0"/>
            </a:endParaRPr>
          </a:p>
          <a:p>
            <a:r>
              <a:rPr lang="en-US" sz="2000" dirty="0">
                <a:solidFill>
                  <a:srgbClr val="000000"/>
                </a:solidFill>
                <a:effectLst/>
                <a:ea typeface="Times New Roman" panose="02020603050405020304" pitchFamily="18" charset="0"/>
                <a:cs typeface="Times New Roman" panose="02020603050405020304" pitchFamily="18" charset="0"/>
              </a:rPr>
              <a:t>Any TA that has not been successfully budget checked and agency approved will be deleted or canceled by the SMART Team.</a:t>
            </a:r>
          </a:p>
          <a:p>
            <a:r>
              <a:rPr lang="en-US" sz="2000" dirty="0">
                <a:effectLst/>
                <a:ea typeface="Calibri" panose="020F0502020204030204" pitchFamily="34" charset="0"/>
                <a:cs typeface="Times New Roman" panose="02020603050405020304" pitchFamily="18" charset="0"/>
              </a:rPr>
              <a:t>Any ER that has not been successfully budget checked and agency approved will be deleted or closed by the SMART Team.</a:t>
            </a:r>
          </a:p>
          <a:p>
            <a:endPar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400" dirty="0">
                <a:solidFill>
                  <a:srgbClr val="000000"/>
                </a:solidFill>
                <a:ea typeface="Times New Roman" panose="02020603050405020304" pitchFamily="18" charset="0"/>
                <a:cs typeface="Times New Roman" panose="02020603050405020304" pitchFamily="18" charset="0"/>
              </a:rPr>
              <a:t>July 1</a:t>
            </a:r>
          </a:p>
          <a:p>
            <a:r>
              <a:rPr lang="en-US" sz="2000" dirty="0">
                <a:solidFill>
                  <a:srgbClr val="000000"/>
                </a:solidFill>
                <a:effectLst/>
                <a:ea typeface="Times New Roman" panose="02020603050405020304" pitchFamily="18" charset="0"/>
              </a:rPr>
              <a:t>Agencies may begin to enter TAs for travel occurring entirely in FY 2025.</a:t>
            </a:r>
            <a:endParaRPr lang="en-US" sz="2000" dirty="0">
              <a:solidFill>
                <a:srgbClr val="000000"/>
              </a:solidFill>
              <a:effectLst/>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02142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TotalTime>
  <Words>1525</Words>
  <Application>Microsoft Office PowerPoint</Application>
  <PresentationFormat>Widescreen</PresentationFormat>
  <Paragraphs>129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Times New Roman</vt:lpstr>
      <vt:lpstr>Office Theme</vt:lpstr>
      <vt:lpstr>Closing of Fiscal Year 2024</vt:lpstr>
      <vt:lpstr>Asset Management</vt:lpstr>
      <vt:lpstr>Accounts Receivable</vt:lpstr>
      <vt:lpstr>PowerPoint Presentation</vt:lpstr>
      <vt:lpstr>Purchasing</vt:lpstr>
      <vt:lpstr>PowerPoint Presentation</vt:lpstr>
      <vt:lpstr>PCards</vt:lpstr>
      <vt:lpstr>Accounts Payable</vt:lpstr>
      <vt:lpstr>Travel and Expense</vt:lpstr>
      <vt:lpstr>SHaRP Integration</vt:lpstr>
      <vt:lpstr>GL &amp; KK </vt:lpstr>
      <vt:lpstr>GL Encumbrances</vt:lpstr>
      <vt:lpstr>Reminders</vt:lpstr>
      <vt:lpstr>Questions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of Fiscal Year 2024</dc:title>
  <dc:creator>Lisa Donald [DAAR]</dc:creator>
  <cp:lastModifiedBy>Lisa Donald [DAAR]</cp:lastModifiedBy>
  <cp:revision>1</cp:revision>
  <cp:lastPrinted>2024-05-08T14:26:51Z</cp:lastPrinted>
  <dcterms:created xsi:type="dcterms:W3CDTF">2024-05-07T13:42:37Z</dcterms:created>
  <dcterms:modified xsi:type="dcterms:W3CDTF">2024-05-08T14:29:50Z</dcterms:modified>
</cp:coreProperties>
</file>